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1" r:id="rId15"/>
    <p:sldId id="270" r:id="rId16"/>
    <p:sldId id="275"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8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70960F6-38E1-4A0D-B369-76C45449CE14}"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2804284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0960F6-38E1-4A0D-B369-76C45449CE14}"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1540548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0960F6-38E1-4A0D-B369-76C45449CE14}"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3059720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70960F6-38E1-4A0D-B369-76C45449CE14}" type="datetimeFigureOut">
              <a:rPr lang="en-GB" smtClean="0"/>
              <a:t>12/03/2019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3180012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70960F6-38E1-4A0D-B369-76C45449CE14}" type="datetimeFigureOut">
              <a:rPr lang="en-GB" smtClean="0"/>
              <a:t>12/03/2019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1780756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70960F6-38E1-4A0D-B369-76C45449CE14}" type="datetimeFigureOut">
              <a:rPr lang="en-GB" smtClean="0"/>
              <a:t>12/03/2019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1967648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0960F6-38E1-4A0D-B369-76C45449CE14}" type="datetimeFigureOut">
              <a:rPr lang="en-GB" smtClean="0"/>
              <a:t>12/03/2019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3202634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0960F6-38E1-4A0D-B369-76C45449CE14}" type="datetimeFigureOut">
              <a:rPr lang="en-GB" smtClean="0"/>
              <a:t>12/03/2019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3199509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0960F6-38E1-4A0D-B369-76C45449CE14}" type="datetimeFigureOut">
              <a:rPr lang="en-GB" smtClean="0"/>
              <a:t>12/03/2019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2061061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0960F6-38E1-4A0D-B369-76C45449CE14}"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1139964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0960F6-38E1-4A0D-B369-76C45449CE14}"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FD5D2-0B36-4AB0-8F0E-CDA8C2142F75}" type="slidenum">
              <a:rPr lang="en-GB" smtClean="0"/>
              <a:t>‹#›</a:t>
            </a:fld>
            <a:endParaRPr lang="en-GB"/>
          </a:p>
        </p:txBody>
      </p:sp>
    </p:spTree>
    <p:extLst>
      <p:ext uri="{BB962C8B-B14F-4D97-AF65-F5344CB8AC3E}">
        <p14:creationId xmlns:p14="http://schemas.microsoft.com/office/powerpoint/2010/main" val="2633705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0000"/>
            <a:lum/>
          </a:blip>
          <a:srcRect/>
          <a:stretch>
            <a:fillRect b="-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0960F6-38E1-4A0D-B369-76C45449CE14}" type="datetimeFigureOut">
              <a:rPr lang="en-GB" smtClean="0"/>
              <a:t>12/03/2019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8FD5D2-0B36-4AB0-8F0E-CDA8C2142F75}" type="slidenum">
              <a:rPr lang="en-GB" smtClean="0"/>
              <a:t>‹#›</a:t>
            </a:fld>
            <a:endParaRPr lang="en-GB"/>
          </a:p>
        </p:txBody>
      </p:sp>
    </p:spTree>
    <p:extLst>
      <p:ext uri="{BB962C8B-B14F-4D97-AF65-F5344CB8AC3E}">
        <p14:creationId xmlns:p14="http://schemas.microsoft.com/office/powerpoint/2010/main" val="18056609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pegi.info/search-pegi?q=fortnite&amp;op=Search&amp;filter-age%5b%5d=&amp;filter-descriptor%5b%5d=&amp;filter-publisher=&amp;filter-platform%5b%5d=&amp;filter-release-year%5b%5d=&amp;page=1&amp;form_build_id=form-rvIu4aBCRrsbm5PE7wZ3bG2wwb_wsHv7AT697BtGn0s&amp;form_id=pegi_search_for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commonsensemedia.org/game-reviews/fortnite" TargetMode="External"/><Relationship Id="rId2" Type="http://schemas.openxmlformats.org/officeDocument/2006/relationships/hyperlink" Target="http://fortnitehelp.epicgames.com/customer/en/portal/articles/2843190-how-do-i-report-bad-player-behavio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redwoodprimary.com/setting-parental-control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Redwood Primary Online safety Parents Meeting </a:t>
            </a:r>
            <a:endParaRPr lang="en-GB" dirty="0"/>
          </a:p>
        </p:txBody>
      </p:sp>
      <p:sp>
        <p:nvSpPr>
          <p:cNvPr id="3" name="Subtitle 2"/>
          <p:cNvSpPr>
            <a:spLocks noGrp="1"/>
          </p:cNvSpPr>
          <p:nvPr>
            <p:ph type="subTitle" idx="1"/>
          </p:nvPr>
        </p:nvSpPr>
        <p:spPr/>
        <p:txBody>
          <a:bodyPr/>
          <a:lstStyle/>
          <a:p>
            <a:r>
              <a:rPr lang="en-GB" dirty="0" smtClean="0">
                <a:solidFill>
                  <a:schemeClr val="tx1"/>
                </a:solidFill>
              </a:rPr>
              <a:t>March 13</a:t>
            </a:r>
            <a:r>
              <a:rPr lang="en-GB" baseline="30000" dirty="0" smtClean="0">
                <a:solidFill>
                  <a:schemeClr val="tx1"/>
                </a:solidFill>
              </a:rPr>
              <a:t>th</a:t>
            </a:r>
            <a:r>
              <a:rPr lang="en-GB" dirty="0" smtClean="0">
                <a:solidFill>
                  <a:schemeClr val="tx1"/>
                </a:solidFill>
              </a:rPr>
              <a:t> 2019</a:t>
            </a:r>
            <a:endParaRPr lang="en-GB" dirty="0">
              <a:solidFill>
                <a:schemeClr val="tx1"/>
              </a:solidFill>
            </a:endParaRPr>
          </a:p>
        </p:txBody>
      </p:sp>
    </p:spTree>
    <p:extLst>
      <p:ext uri="{BB962C8B-B14F-4D97-AF65-F5344CB8AC3E}">
        <p14:creationId xmlns:p14="http://schemas.microsoft.com/office/powerpoint/2010/main" val="24695715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APPS and Games</a:t>
            </a:r>
            <a:endParaRPr lang="en-GB" dirty="0">
              <a:latin typeface="Comic Sans MS" panose="030F0702030302020204" pitchFamily="66" charset="0"/>
            </a:endParaRPr>
          </a:p>
        </p:txBody>
      </p:sp>
      <p:pic>
        <p:nvPicPr>
          <p:cNvPr id="4" name="Content Placeholder 3" descr="ask.fm social media app"/>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124744"/>
            <a:ext cx="3476625" cy="2333625"/>
          </a:xfrm>
          <a:prstGeom prst="rect">
            <a:avLst/>
          </a:prstGeom>
          <a:noFill/>
          <a:ln>
            <a:noFill/>
          </a:ln>
        </p:spPr>
      </p:pic>
      <p:sp>
        <p:nvSpPr>
          <p:cNvPr id="5" name="TextBox 4"/>
          <p:cNvSpPr txBox="1"/>
          <p:nvPr/>
        </p:nvSpPr>
        <p:spPr>
          <a:xfrm>
            <a:off x="4067944" y="1196752"/>
            <a:ext cx="4320480" cy="2677656"/>
          </a:xfrm>
          <a:prstGeom prst="rect">
            <a:avLst/>
          </a:prstGeom>
          <a:noFill/>
        </p:spPr>
        <p:txBody>
          <a:bodyPr wrap="square" rtlCol="0">
            <a:spAutoFit/>
          </a:bodyPr>
          <a:lstStyle/>
          <a:p>
            <a:r>
              <a:rPr lang="en-GB" sz="2400" dirty="0" err="1" smtClean="0">
                <a:latin typeface="Comic Sans MS" panose="030F0702030302020204" pitchFamily="66" charset="0"/>
              </a:rPr>
              <a:t>Ask.Fm</a:t>
            </a:r>
            <a:endParaRPr lang="en-GB" sz="2400" dirty="0" smtClean="0">
              <a:latin typeface="Comic Sans MS" panose="030F0702030302020204" pitchFamily="66" charset="0"/>
            </a:endParaRPr>
          </a:p>
          <a:p>
            <a:r>
              <a:rPr lang="en-GB" sz="2400" dirty="0" smtClean="0">
                <a:latin typeface="Comic Sans MS" panose="030F0702030302020204" pitchFamily="66" charset="0"/>
              </a:rPr>
              <a:t>This a question and answer APP. </a:t>
            </a:r>
            <a:r>
              <a:rPr lang="en-GB" sz="2400" dirty="0">
                <a:latin typeface="Comic Sans MS" panose="030F0702030302020204" pitchFamily="66" charset="0"/>
              </a:rPr>
              <a:t>The app is rated ages 13</a:t>
            </a:r>
            <a:r>
              <a:rPr lang="en-GB" sz="2400" dirty="0" smtClean="0">
                <a:latin typeface="Comic Sans MS" panose="030F0702030302020204" pitchFamily="66" charset="0"/>
              </a:rPr>
              <a:t>+</a:t>
            </a:r>
          </a:p>
          <a:p>
            <a:r>
              <a:rPr lang="en-GB" sz="2400" dirty="0" smtClean="0">
                <a:latin typeface="Comic Sans MS" panose="030F0702030302020204" pitchFamily="66" charset="0"/>
              </a:rPr>
              <a:t>This APP has been linked with severe cyberbullying and even suicide. </a:t>
            </a:r>
            <a:endParaRPr lang="en-GB" sz="2400" dirty="0">
              <a:latin typeface="Comic Sans MS" panose="030F0702030302020204" pitchFamily="66"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3874408"/>
            <a:ext cx="2664296" cy="2664296"/>
          </a:xfrm>
          <a:prstGeom prst="rect">
            <a:avLst/>
          </a:prstGeom>
        </p:spPr>
      </p:pic>
      <p:sp>
        <p:nvSpPr>
          <p:cNvPr id="7" name="TextBox 6"/>
          <p:cNvSpPr txBox="1"/>
          <p:nvPr/>
        </p:nvSpPr>
        <p:spPr>
          <a:xfrm>
            <a:off x="4220344" y="4026808"/>
            <a:ext cx="4320480" cy="1938992"/>
          </a:xfrm>
          <a:prstGeom prst="rect">
            <a:avLst/>
          </a:prstGeom>
          <a:noFill/>
        </p:spPr>
        <p:txBody>
          <a:bodyPr wrap="square" rtlCol="0">
            <a:spAutoFit/>
          </a:bodyPr>
          <a:lstStyle/>
          <a:p>
            <a:r>
              <a:rPr lang="en-GB" sz="2400" dirty="0" err="1" smtClean="0">
                <a:latin typeface="Comic Sans MS" panose="030F0702030302020204" pitchFamily="66" charset="0"/>
              </a:rPr>
              <a:t>Feednoly</a:t>
            </a:r>
            <a:r>
              <a:rPr lang="en-GB" sz="2400" dirty="0" smtClean="0">
                <a:latin typeface="Comic Sans MS" panose="030F0702030302020204" pitchFamily="66" charset="0"/>
              </a:rPr>
              <a:t> is an APP that allows people to send and receive anonymously. This AAP has been linked with cyberbullying. </a:t>
            </a:r>
            <a:endParaRPr lang="en-GB" sz="2400" dirty="0">
              <a:latin typeface="Comic Sans MS" panose="030F0702030302020204" pitchFamily="66" charset="0"/>
            </a:endParaRPr>
          </a:p>
        </p:txBody>
      </p:sp>
    </p:spTree>
    <p:extLst>
      <p:ext uri="{BB962C8B-B14F-4D97-AF65-F5344CB8AC3E}">
        <p14:creationId xmlns:p14="http://schemas.microsoft.com/office/powerpoint/2010/main" val="27185362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APPS and Games</a:t>
            </a:r>
            <a:endParaRPr lang="en-GB" dirty="0">
              <a:latin typeface="Comic Sans MS" panose="030F0702030302020204" pitchFamily="66" charset="0"/>
            </a:endParaRPr>
          </a:p>
        </p:txBody>
      </p:sp>
      <p:sp>
        <p:nvSpPr>
          <p:cNvPr id="7" name="TextBox 6"/>
          <p:cNvSpPr txBox="1"/>
          <p:nvPr/>
        </p:nvSpPr>
        <p:spPr>
          <a:xfrm>
            <a:off x="4013657" y="3861048"/>
            <a:ext cx="4320480" cy="1631216"/>
          </a:xfrm>
          <a:prstGeom prst="rect">
            <a:avLst/>
          </a:prstGeom>
          <a:noFill/>
        </p:spPr>
        <p:txBody>
          <a:bodyPr wrap="square" rtlCol="0">
            <a:spAutoFit/>
          </a:bodyPr>
          <a:lstStyle/>
          <a:p>
            <a:r>
              <a:rPr lang="en-GB" sz="2000" dirty="0" smtClean="0">
                <a:latin typeface="Comic Sans MS" panose="030F0702030302020204" pitchFamily="66" charset="0"/>
              </a:rPr>
              <a:t>Wishbone is an APP that allows people to rate photos graphs against each other. The photographs have been of children as young as 8 years old. </a:t>
            </a:r>
            <a:endParaRPr lang="en-GB" sz="2000" dirty="0">
              <a:latin typeface="Comic Sans MS" panose="030F0702030302020204" pitchFamily="66" charset="0"/>
            </a:endParaRPr>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9142" y="1340768"/>
            <a:ext cx="2781300" cy="1552575"/>
          </a:xfrm>
        </p:spPr>
      </p:pic>
      <p:sp>
        <p:nvSpPr>
          <p:cNvPr id="9" name="TextBox 8"/>
          <p:cNvSpPr txBox="1"/>
          <p:nvPr/>
        </p:nvSpPr>
        <p:spPr>
          <a:xfrm>
            <a:off x="4067944" y="1340768"/>
            <a:ext cx="3816424" cy="2246769"/>
          </a:xfrm>
          <a:prstGeom prst="rect">
            <a:avLst/>
          </a:prstGeom>
          <a:noFill/>
        </p:spPr>
        <p:txBody>
          <a:bodyPr wrap="square" rtlCol="0">
            <a:spAutoFit/>
          </a:bodyPr>
          <a:lstStyle/>
          <a:p>
            <a:r>
              <a:rPr lang="en-GB" sz="2000" dirty="0" smtClean="0">
                <a:latin typeface="Comic Sans MS" panose="030F0702030302020204" pitchFamily="66" charset="0"/>
              </a:rPr>
              <a:t>Burn book is an APP that allows  children to post anonymous rumours via messages, voice messages and photos. This has been linked to body shaming and severe cyberbullying. </a:t>
            </a:r>
            <a:endParaRPr lang="en-GB" sz="2000" dirty="0">
              <a:latin typeface="Comic Sans MS" panose="030F0702030302020204" pitchFamily="66"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3970600"/>
            <a:ext cx="2752725" cy="1543050"/>
          </a:xfrm>
          <a:prstGeom prst="rect">
            <a:avLst/>
          </a:prstGeom>
        </p:spPr>
      </p:pic>
    </p:spTree>
    <p:extLst>
      <p:ext uri="{BB962C8B-B14F-4D97-AF65-F5344CB8AC3E}">
        <p14:creationId xmlns:p14="http://schemas.microsoft.com/office/powerpoint/2010/main" val="13737539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APPS and Games</a:t>
            </a:r>
            <a:endParaRPr lang="en-GB" dirty="0">
              <a:latin typeface="Comic Sans MS" panose="030F0702030302020204" pitchFamily="66" charset="0"/>
            </a:endParaRPr>
          </a:p>
        </p:txBody>
      </p:sp>
      <p:sp>
        <p:nvSpPr>
          <p:cNvPr id="7" name="TextBox 6"/>
          <p:cNvSpPr txBox="1"/>
          <p:nvPr/>
        </p:nvSpPr>
        <p:spPr>
          <a:xfrm>
            <a:off x="4013657" y="3861048"/>
            <a:ext cx="4320480" cy="1015663"/>
          </a:xfrm>
          <a:prstGeom prst="rect">
            <a:avLst/>
          </a:prstGeom>
          <a:noFill/>
        </p:spPr>
        <p:txBody>
          <a:bodyPr wrap="square" rtlCol="0">
            <a:spAutoFit/>
          </a:bodyPr>
          <a:lstStyle/>
          <a:p>
            <a:r>
              <a:rPr lang="en-GB" sz="2000" dirty="0" err="1" smtClean="0">
                <a:latin typeface="Comic Sans MS" panose="030F0702030302020204" pitchFamily="66" charset="0"/>
              </a:rPr>
              <a:t>Kik</a:t>
            </a:r>
            <a:r>
              <a:rPr lang="en-GB" sz="2000" dirty="0" smtClean="0">
                <a:latin typeface="Comic Sans MS" panose="030F0702030302020204" pitchFamily="66" charset="0"/>
              </a:rPr>
              <a:t> is an messaging APP that allows children to filter and hide messages from parents. </a:t>
            </a:r>
            <a:endParaRPr lang="en-GB" sz="2000" dirty="0">
              <a:latin typeface="Comic Sans MS" panose="030F0702030302020204" pitchFamily="66" charset="0"/>
            </a:endParaRPr>
          </a:p>
        </p:txBody>
      </p:sp>
      <p:sp>
        <p:nvSpPr>
          <p:cNvPr id="9" name="TextBox 8"/>
          <p:cNvSpPr txBox="1"/>
          <p:nvPr/>
        </p:nvSpPr>
        <p:spPr>
          <a:xfrm>
            <a:off x="4067944" y="1340768"/>
            <a:ext cx="3816424" cy="1631216"/>
          </a:xfrm>
          <a:prstGeom prst="rect">
            <a:avLst/>
          </a:prstGeom>
          <a:noFill/>
        </p:spPr>
        <p:txBody>
          <a:bodyPr wrap="square" rtlCol="0">
            <a:spAutoFit/>
          </a:bodyPr>
          <a:lstStyle/>
          <a:p>
            <a:r>
              <a:rPr lang="en-GB" sz="2000" dirty="0" smtClean="0">
                <a:latin typeface="Comic Sans MS" panose="030F0702030302020204" pitchFamily="66" charset="0"/>
              </a:rPr>
              <a:t>Whisper is an APP that encourages children to share secrets about friends. This includes a secret meet up section. </a:t>
            </a:r>
            <a:endParaRPr lang="en-GB" sz="2000" dirty="0">
              <a:latin typeface="Comic Sans MS" panose="030F0702030302020204" pitchFamily="66"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7442" y="1340768"/>
            <a:ext cx="1704975" cy="169545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1741" y="3812557"/>
            <a:ext cx="1476375" cy="1524000"/>
          </a:xfrm>
          <a:prstGeom prst="rect">
            <a:avLst/>
          </a:prstGeom>
        </p:spPr>
      </p:pic>
    </p:spTree>
    <p:extLst>
      <p:ext uri="{BB962C8B-B14F-4D97-AF65-F5344CB8AC3E}">
        <p14:creationId xmlns:p14="http://schemas.microsoft.com/office/powerpoint/2010/main" val="34759361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APPS and Games</a:t>
            </a:r>
            <a:endParaRPr lang="en-GB" dirty="0">
              <a:latin typeface="Comic Sans MS" panose="030F0702030302020204" pitchFamily="66" charset="0"/>
            </a:endParaRPr>
          </a:p>
        </p:txBody>
      </p:sp>
      <p:sp>
        <p:nvSpPr>
          <p:cNvPr id="7" name="TextBox 6"/>
          <p:cNvSpPr txBox="1"/>
          <p:nvPr/>
        </p:nvSpPr>
        <p:spPr>
          <a:xfrm>
            <a:off x="4002181" y="3402826"/>
            <a:ext cx="4320480" cy="1631216"/>
          </a:xfrm>
          <a:prstGeom prst="rect">
            <a:avLst/>
          </a:prstGeom>
          <a:noFill/>
        </p:spPr>
        <p:txBody>
          <a:bodyPr wrap="square" rtlCol="0">
            <a:spAutoFit/>
          </a:bodyPr>
          <a:lstStyle/>
          <a:p>
            <a:r>
              <a:rPr lang="en-GB" sz="2000" dirty="0" smtClean="0">
                <a:latin typeface="Comic Sans MS" panose="030F0702030302020204" pitchFamily="66" charset="0"/>
              </a:rPr>
              <a:t>Snapchat allows children to send messages which disappear within minutes. This APP has been linked with cyber-bullying and child grooming. </a:t>
            </a:r>
            <a:endParaRPr lang="en-GB" sz="2000" dirty="0">
              <a:latin typeface="Comic Sans MS" panose="030F0702030302020204" pitchFamily="66" charset="0"/>
            </a:endParaRPr>
          </a:p>
        </p:txBody>
      </p:sp>
      <p:sp>
        <p:nvSpPr>
          <p:cNvPr id="9" name="TextBox 8"/>
          <p:cNvSpPr txBox="1"/>
          <p:nvPr/>
        </p:nvSpPr>
        <p:spPr>
          <a:xfrm>
            <a:off x="4067944" y="1340768"/>
            <a:ext cx="3816424" cy="1323439"/>
          </a:xfrm>
          <a:prstGeom prst="rect">
            <a:avLst/>
          </a:prstGeom>
          <a:noFill/>
        </p:spPr>
        <p:txBody>
          <a:bodyPr wrap="square" rtlCol="0">
            <a:spAutoFit/>
          </a:bodyPr>
          <a:lstStyle/>
          <a:p>
            <a:r>
              <a:rPr lang="en-GB" sz="2000" dirty="0" smtClean="0">
                <a:latin typeface="Comic Sans MS" panose="030F0702030302020204" pitchFamily="66" charset="0"/>
              </a:rPr>
              <a:t>Calculator% APP looks just like a calculator but can be used as a vault to hide photographs and messages. </a:t>
            </a:r>
            <a:endParaRPr lang="en-GB" sz="2000" dirty="0">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688" y="1389258"/>
            <a:ext cx="1219200" cy="149542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4" y="3284984"/>
            <a:ext cx="1866900" cy="1866900"/>
          </a:xfrm>
          <a:prstGeom prst="rect">
            <a:avLst/>
          </a:prstGeom>
        </p:spPr>
      </p:pic>
    </p:spTree>
    <p:extLst>
      <p:ext uri="{BB962C8B-B14F-4D97-AF65-F5344CB8AC3E}">
        <p14:creationId xmlns:p14="http://schemas.microsoft.com/office/powerpoint/2010/main" val="32899182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omic Sans MS" panose="030F0702030302020204" pitchFamily="66" charset="0"/>
              </a:rPr>
              <a:t>Other AAPS and games to look out for…</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latin typeface="Comic Sans MS" panose="030F0702030302020204" pitchFamily="66" charset="0"/>
              </a:rPr>
              <a:t>Instagram</a:t>
            </a:r>
          </a:p>
          <a:p>
            <a:r>
              <a:rPr lang="en-GB" dirty="0" err="1" smtClean="0">
                <a:latin typeface="Comic Sans MS" panose="030F0702030302020204" pitchFamily="66" charset="0"/>
              </a:rPr>
              <a:t>Roblox</a:t>
            </a:r>
            <a:endParaRPr lang="en-GB" dirty="0" smtClean="0">
              <a:latin typeface="Comic Sans MS" panose="030F0702030302020204" pitchFamily="66" charset="0"/>
            </a:endParaRPr>
          </a:p>
          <a:p>
            <a:r>
              <a:rPr lang="en-GB" dirty="0" smtClean="0">
                <a:latin typeface="Comic Sans MS" panose="030F0702030302020204" pitchFamily="66" charset="0"/>
              </a:rPr>
              <a:t>Vine</a:t>
            </a:r>
          </a:p>
          <a:p>
            <a:r>
              <a:rPr lang="en-GB" dirty="0" smtClean="0">
                <a:latin typeface="Comic Sans MS" panose="030F0702030302020204" pitchFamily="66" charset="0"/>
              </a:rPr>
              <a:t>Tumblr</a:t>
            </a:r>
          </a:p>
          <a:p>
            <a:r>
              <a:rPr lang="en-GB" dirty="0" smtClean="0">
                <a:latin typeface="Comic Sans MS" panose="030F0702030302020204" pitchFamily="66" charset="0"/>
              </a:rPr>
              <a:t>Shots of Me</a:t>
            </a:r>
          </a:p>
          <a:p>
            <a:r>
              <a:rPr lang="en-GB" dirty="0" smtClean="0">
                <a:latin typeface="Comic Sans MS" panose="030F0702030302020204" pitchFamily="66" charset="0"/>
              </a:rPr>
              <a:t>Poof</a:t>
            </a:r>
          </a:p>
          <a:p>
            <a:r>
              <a:rPr lang="en-GB" dirty="0" err="1" smtClean="0">
                <a:latin typeface="Comic Sans MS" panose="030F0702030302020204" pitchFamily="66" charset="0"/>
              </a:rPr>
              <a:t>Omegle</a:t>
            </a:r>
            <a:endParaRPr lang="en-GB" dirty="0" smtClean="0">
              <a:latin typeface="Comic Sans MS" panose="030F0702030302020204" pitchFamily="66" charset="0"/>
            </a:endParaRPr>
          </a:p>
        </p:txBody>
      </p:sp>
    </p:spTree>
    <p:extLst>
      <p:ext uri="{BB962C8B-B14F-4D97-AF65-F5344CB8AC3E}">
        <p14:creationId xmlns:p14="http://schemas.microsoft.com/office/powerpoint/2010/main" val="31502786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Internet crazes </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r>
              <a:rPr lang="en-GB" dirty="0" smtClean="0">
                <a:latin typeface="Comic Sans MS" panose="030F0702030302020204" pitchFamily="66" charset="0"/>
              </a:rPr>
              <a:t>MOMO </a:t>
            </a:r>
          </a:p>
          <a:p>
            <a:r>
              <a:rPr lang="en-GB" dirty="0" smtClean="0">
                <a:effectLst/>
                <a:latin typeface="Comic Sans MS" panose="030F0702030302020204" pitchFamily="66" charset="0"/>
              </a:rPr>
              <a:t>There has been a new internet craze called the MOMO challenge. This originated as a WhatsApp game. It has now become prevalent on YouTube and Snapchat.</a:t>
            </a:r>
          </a:p>
          <a:p>
            <a:r>
              <a:rPr lang="en-GB" dirty="0" smtClean="0">
                <a:effectLst/>
                <a:latin typeface="Comic Sans MS" panose="030F0702030302020204" pitchFamily="66" charset="0"/>
              </a:rPr>
              <a:t>The children can be watching a YouTube video and the audio will continue but the graphic will show the image below. The character then sets them tasks. If the do not complete the task the character threatens to hurt the child's family. The tasks range from stealing to self harm and even suicide. This is very alarming for the children. Please be vigilant when the children are online. </a:t>
            </a:r>
            <a:endParaRPr lang="en-GB" dirty="0">
              <a:effectLst/>
              <a:latin typeface="Comic Sans MS" panose="030F0702030302020204" pitchFamily="66" charset="0"/>
            </a:endParaRPr>
          </a:p>
        </p:txBody>
      </p:sp>
    </p:spTree>
    <p:extLst>
      <p:ext uri="{BB962C8B-B14F-4D97-AF65-F5344CB8AC3E}">
        <p14:creationId xmlns:p14="http://schemas.microsoft.com/office/powerpoint/2010/main" val="1466502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9592" y="1196751"/>
            <a:ext cx="7416824" cy="4153421"/>
          </a:xfrm>
        </p:spPr>
      </p:pic>
    </p:spTree>
    <p:extLst>
      <p:ext uri="{BB962C8B-B14F-4D97-AF65-F5344CB8AC3E}">
        <p14:creationId xmlns:p14="http://schemas.microsoft.com/office/powerpoint/2010/main" val="26526840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r>
              <a:rPr lang="en-GB" dirty="0" smtClean="0">
                <a:latin typeface="Comic Sans MS" panose="030F0702030302020204" pitchFamily="66" charset="0"/>
              </a:rPr>
              <a:t> </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lvl="0"/>
            <a:r>
              <a:rPr lang="en-GB" b="1" dirty="0">
                <a:latin typeface="Comic Sans MS" panose="030F0702030302020204" pitchFamily="66" charset="0"/>
              </a:rPr>
              <a:t>What is </a:t>
            </a:r>
            <a:r>
              <a:rPr lang="en-GB" b="1" dirty="0" err="1">
                <a:latin typeface="Comic Sans MS" panose="030F0702030302020204" pitchFamily="66" charset="0"/>
              </a:rPr>
              <a:t>Fortnite</a:t>
            </a:r>
            <a:r>
              <a:rPr lang="en-GB" b="1" dirty="0">
                <a:latin typeface="Comic Sans MS" panose="030F0702030302020204" pitchFamily="66" charset="0"/>
              </a:rPr>
              <a:t>?</a:t>
            </a:r>
            <a:endParaRPr lang="en-GB" dirty="0">
              <a:latin typeface="Comic Sans MS" panose="030F0702030302020204" pitchFamily="66" charset="0"/>
            </a:endParaRPr>
          </a:p>
          <a:p>
            <a:pPr lvl="0"/>
            <a:r>
              <a:rPr lang="en-GB" dirty="0" err="1">
                <a:latin typeface="Comic Sans MS" panose="030F0702030302020204" pitchFamily="66" charset="0"/>
              </a:rPr>
              <a:t>Fortnite</a:t>
            </a:r>
            <a:r>
              <a:rPr lang="en-GB" dirty="0">
                <a:latin typeface="Comic Sans MS" panose="030F0702030302020204" pitchFamily="66" charset="0"/>
              </a:rPr>
              <a:t> is an online game, Battle Royale is a part of </a:t>
            </a:r>
            <a:r>
              <a:rPr lang="en-GB" dirty="0" err="1">
                <a:latin typeface="Comic Sans MS" panose="030F0702030302020204" pitchFamily="66" charset="0"/>
              </a:rPr>
              <a:t>Fortnite</a:t>
            </a:r>
            <a:r>
              <a:rPr lang="en-GB" dirty="0">
                <a:latin typeface="Comic Sans MS" panose="030F0702030302020204" pitchFamily="66" charset="0"/>
              </a:rPr>
              <a:t> where players do not have to pay to play. In Battle Royale, the free segment of </a:t>
            </a:r>
            <a:r>
              <a:rPr lang="en-GB" dirty="0" err="1">
                <a:latin typeface="Comic Sans MS" panose="030F0702030302020204" pitchFamily="66" charset="0"/>
              </a:rPr>
              <a:t>Fortnite</a:t>
            </a:r>
            <a:r>
              <a:rPr lang="en-GB" dirty="0">
                <a:latin typeface="Comic Sans MS" panose="030F0702030302020204" pitchFamily="66" charset="0"/>
              </a:rPr>
              <a:t>, 100 players compete against each other to be the last person standing in player vs player (PVP) combat.</a:t>
            </a:r>
          </a:p>
          <a:p>
            <a:endParaRPr lang="en-GB" dirty="0">
              <a:latin typeface="Comic Sans MS" panose="030F0702030302020204" pitchFamily="66" charset="0"/>
            </a:endParaRPr>
          </a:p>
        </p:txBody>
      </p:sp>
    </p:spTree>
    <p:extLst>
      <p:ext uri="{BB962C8B-B14F-4D97-AF65-F5344CB8AC3E}">
        <p14:creationId xmlns:p14="http://schemas.microsoft.com/office/powerpoint/2010/main" val="32005753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r>
              <a:rPr lang="en-GB" dirty="0" smtClean="0">
                <a:latin typeface="Comic Sans MS" panose="030F0702030302020204" pitchFamily="66" charset="0"/>
              </a:rPr>
              <a:t> </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r>
              <a:rPr lang="en-GB" dirty="0">
                <a:latin typeface="Comic Sans MS" panose="030F0702030302020204" pitchFamily="66" charset="0"/>
              </a:rPr>
              <a:t>What do I need to know?</a:t>
            </a:r>
          </a:p>
          <a:p>
            <a:pPr lvl="0"/>
            <a:r>
              <a:rPr lang="en-GB" dirty="0">
                <a:latin typeface="Comic Sans MS" panose="030F0702030302020204" pitchFamily="66" charset="0"/>
              </a:rPr>
              <a:t>You need to create an account</a:t>
            </a:r>
            <a:br>
              <a:rPr lang="en-GB" dirty="0">
                <a:latin typeface="Comic Sans MS" panose="030F0702030302020204" pitchFamily="66" charset="0"/>
              </a:rPr>
            </a:br>
            <a:r>
              <a:rPr lang="en-GB" dirty="0">
                <a:latin typeface="Comic Sans MS" panose="030F0702030302020204" pitchFamily="66" charset="0"/>
              </a:rPr>
              <a:t>In order to play </a:t>
            </a:r>
            <a:r>
              <a:rPr lang="en-GB" dirty="0" err="1">
                <a:latin typeface="Comic Sans MS" panose="030F0702030302020204" pitchFamily="66" charset="0"/>
              </a:rPr>
              <a:t>Fortnite</a:t>
            </a:r>
            <a:r>
              <a:rPr lang="en-GB" dirty="0">
                <a:latin typeface="Comic Sans MS" panose="030F0702030302020204" pitchFamily="66" charset="0"/>
              </a:rPr>
              <a:t> you have to create an account. To create this account you need to provide an email address (which you will have to verify) and display/user name. However you are not asked your age in order to create an account.</a:t>
            </a:r>
          </a:p>
          <a:p>
            <a:pPr lvl="0"/>
            <a:r>
              <a:rPr lang="en-GB" dirty="0">
                <a:latin typeface="Comic Sans MS" panose="030F0702030302020204" pitchFamily="66" charset="0"/>
              </a:rPr>
              <a:t>You are playing against other players</a:t>
            </a:r>
            <a:br>
              <a:rPr lang="en-GB" dirty="0">
                <a:latin typeface="Comic Sans MS" panose="030F0702030302020204" pitchFamily="66" charset="0"/>
              </a:rPr>
            </a:br>
            <a:r>
              <a:rPr lang="en-GB" dirty="0">
                <a:latin typeface="Comic Sans MS" panose="030F0702030302020204" pitchFamily="66" charset="0"/>
              </a:rPr>
              <a:t>As </a:t>
            </a:r>
            <a:r>
              <a:rPr lang="en-GB" dirty="0" err="1">
                <a:latin typeface="Comic Sans MS" panose="030F0702030302020204" pitchFamily="66" charset="0"/>
              </a:rPr>
              <a:t>Fortnite</a:t>
            </a:r>
            <a:r>
              <a:rPr lang="en-GB" dirty="0">
                <a:latin typeface="Comic Sans MS" panose="030F0702030302020204" pitchFamily="66" charset="0"/>
              </a:rPr>
              <a:t> is an online game you will  play against players of different ages from across the world. You can turn this communication off in your setting or choose who you play against. You are also able to block or mute other players who are behaving in an inappropriate manner. </a:t>
            </a:r>
          </a:p>
          <a:p>
            <a:endParaRPr lang="en-GB" dirty="0">
              <a:latin typeface="Comic Sans MS" panose="030F0702030302020204" pitchFamily="66" charset="0"/>
            </a:endParaRPr>
          </a:p>
        </p:txBody>
      </p:sp>
    </p:spTree>
    <p:extLst>
      <p:ext uri="{BB962C8B-B14F-4D97-AF65-F5344CB8AC3E}">
        <p14:creationId xmlns:p14="http://schemas.microsoft.com/office/powerpoint/2010/main" val="33465450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0000" lnSpcReduction="20000"/>
          </a:bodyPr>
          <a:lstStyle/>
          <a:p>
            <a:pPr lvl="0"/>
            <a:r>
              <a:rPr lang="en-GB" dirty="0" smtClean="0">
                <a:latin typeface="Comic Sans MS" panose="030F0702030302020204" pitchFamily="66" charset="0"/>
              </a:rPr>
              <a:t>You can make in game purchases</a:t>
            </a:r>
            <a:br>
              <a:rPr lang="en-GB" dirty="0" smtClean="0">
                <a:latin typeface="Comic Sans MS" panose="030F0702030302020204" pitchFamily="66" charset="0"/>
              </a:rPr>
            </a:br>
            <a:r>
              <a:rPr lang="en-GB" dirty="0" smtClean="0">
                <a:latin typeface="Comic Sans MS" panose="030F0702030302020204" pitchFamily="66" charset="0"/>
              </a:rPr>
              <a:t>Although Battle Royale is free to play, other aspects of the game are not. There are packs which give you different access to the full game and extensions, in game currency and 'skins' which edit the design of your character. These start at £8 and go up to £119.99. The game does ask players to make additional in-game purchases whilst playing, though these are not required to play the game.</a:t>
            </a:r>
          </a:p>
          <a:p>
            <a:pPr lvl="0"/>
            <a:r>
              <a:rPr lang="en-GB" dirty="0" err="1" smtClean="0">
                <a:latin typeface="Comic Sans MS" panose="030F0702030302020204" pitchFamily="66" charset="0"/>
              </a:rPr>
              <a:t>Fortnite</a:t>
            </a:r>
            <a:r>
              <a:rPr lang="en-GB" dirty="0" smtClean="0">
                <a:latin typeface="Comic Sans MS" panose="030F0702030302020204" pitchFamily="66" charset="0"/>
              </a:rPr>
              <a:t> does feature violence when players are in combat with each other, the animation of the game is very cartoonish, and the violence isn't bloody or gory. However, it is worth noting that the aim of </a:t>
            </a:r>
            <a:r>
              <a:rPr lang="en-GB" dirty="0" err="1" smtClean="0">
                <a:latin typeface="Comic Sans MS" panose="030F0702030302020204" pitchFamily="66" charset="0"/>
              </a:rPr>
              <a:t>Fortnite</a:t>
            </a:r>
            <a:r>
              <a:rPr lang="en-GB" dirty="0" smtClean="0">
                <a:latin typeface="Comic Sans MS" panose="030F0702030302020204" pitchFamily="66" charset="0"/>
              </a:rPr>
              <a:t> is to defeat other players by fighting against them.</a:t>
            </a:r>
          </a:p>
          <a:p>
            <a:endParaRPr lang="en-GB" dirty="0">
              <a:latin typeface="Comic Sans MS" panose="030F0702030302020204" pitchFamily="66" charset="0"/>
            </a:endParaRPr>
          </a:p>
        </p:txBody>
      </p:sp>
    </p:spTree>
    <p:extLst>
      <p:ext uri="{BB962C8B-B14F-4D97-AF65-F5344CB8AC3E}">
        <p14:creationId xmlns:p14="http://schemas.microsoft.com/office/powerpoint/2010/main" val="34231214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r>
              <a:rPr lang="en-GB" dirty="0" smtClean="0">
                <a:latin typeface="Comic Sans MS" panose="030F0702030302020204" pitchFamily="66" charset="0"/>
              </a:rPr>
              <a:t> </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20000"/>
          </a:bodyPr>
          <a:lstStyle/>
          <a:p>
            <a:r>
              <a:rPr lang="en-GB" dirty="0">
                <a:latin typeface="Comic Sans MS" panose="030F0702030302020204" pitchFamily="66" charset="0"/>
              </a:rPr>
              <a:t>What age rating is </a:t>
            </a:r>
            <a:r>
              <a:rPr lang="en-GB" dirty="0" err="1">
                <a:latin typeface="Comic Sans MS" panose="030F0702030302020204" pitchFamily="66" charset="0"/>
              </a:rPr>
              <a:t>Fortnite</a:t>
            </a:r>
            <a:r>
              <a:rPr lang="en-GB" dirty="0">
                <a:latin typeface="Comic Sans MS" panose="030F0702030302020204" pitchFamily="66" charset="0"/>
              </a:rPr>
              <a:t>?</a:t>
            </a:r>
          </a:p>
          <a:p>
            <a:r>
              <a:rPr lang="en-GB" dirty="0" err="1">
                <a:latin typeface="Comic Sans MS" panose="030F0702030302020204" pitchFamily="66" charset="0"/>
              </a:rPr>
              <a:t>Fortnite</a:t>
            </a:r>
            <a:r>
              <a:rPr lang="en-GB" dirty="0">
                <a:latin typeface="Comic Sans MS" panose="030F0702030302020204" pitchFamily="66" charset="0"/>
              </a:rPr>
              <a:t> has a </a:t>
            </a:r>
            <a:r>
              <a:rPr lang="en-GB" dirty="0">
                <a:latin typeface="Comic Sans MS" panose="030F0702030302020204" pitchFamily="66" charset="0"/>
                <a:hlinkClick r:id="rId2"/>
              </a:rPr>
              <a:t>PEGI rating of 12</a:t>
            </a:r>
            <a:r>
              <a:rPr lang="en-GB" dirty="0">
                <a:latin typeface="Comic Sans MS" panose="030F0702030302020204" pitchFamily="66" charset="0"/>
              </a:rPr>
              <a:t>, PEGI have said this is due to the: </a:t>
            </a:r>
            <a:r>
              <a:rPr lang="en-GB" i="1" dirty="0">
                <a:latin typeface="Comic Sans MS" panose="030F0702030302020204" pitchFamily="66" charset="0"/>
              </a:rPr>
              <a:t>‘frequent scenes of mild violence. It is not suitable for persons under 12 years of age’.</a:t>
            </a:r>
            <a:endParaRPr lang="en-GB" dirty="0">
              <a:latin typeface="Comic Sans MS" panose="030F0702030302020204" pitchFamily="66" charset="0"/>
            </a:endParaRPr>
          </a:p>
          <a:p>
            <a:r>
              <a:rPr lang="en-GB" dirty="0">
                <a:latin typeface="Comic Sans MS" panose="030F0702030302020204" pitchFamily="66" charset="0"/>
              </a:rPr>
              <a:t>This PEGI rating only takes into account the content in the game and not the contact element, where players may be exposed to swearing and offensive language from strangers in voice or on-screen text chat.</a:t>
            </a:r>
          </a:p>
          <a:p>
            <a:endParaRPr lang="en-GB" dirty="0">
              <a:latin typeface="Comic Sans MS" panose="030F0702030302020204" pitchFamily="66" charset="0"/>
            </a:endParaRPr>
          </a:p>
        </p:txBody>
      </p:sp>
    </p:spTree>
    <p:extLst>
      <p:ext uri="{BB962C8B-B14F-4D97-AF65-F5344CB8AC3E}">
        <p14:creationId xmlns:p14="http://schemas.microsoft.com/office/powerpoint/2010/main" val="21639036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r>
              <a:rPr lang="en-GB" dirty="0">
                <a:latin typeface="Comic Sans MS" panose="030F0702030302020204" pitchFamily="66" charset="0"/>
              </a:rPr>
              <a:t>Our advice</a:t>
            </a:r>
          </a:p>
          <a:p>
            <a:pPr lvl="0"/>
            <a:r>
              <a:rPr lang="en-GB" dirty="0">
                <a:latin typeface="Comic Sans MS" panose="030F0702030302020204" pitchFamily="66" charset="0"/>
              </a:rPr>
              <a:t>Have an open and honest conversation with your child</a:t>
            </a:r>
            <a:br>
              <a:rPr lang="en-GB" dirty="0">
                <a:latin typeface="Comic Sans MS" panose="030F0702030302020204" pitchFamily="66" charset="0"/>
              </a:rPr>
            </a:br>
            <a:r>
              <a:rPr lang="en-GB" dirty="0">
                <a:latin typeface="Comic Sans MS" panose="030F0702030302020204" pitchFamily="66" charset="0"/>
              </a:rPr>
              <a:t>It’s important to involve yourself in your child’s online life and a simple and effective way to this is by talking to them about their life online.  Try to maintain an open dialogue with your child and find opportunities to talk to them about what they love to do online. Parents can help children access the amazing resources the internet has to offer whilst keeping them safe online at the same time.</a:t>
            </a:r>
            <a:br>
              <a:rPr lang="en-GB" dirty="0">
                <a:latin typeface="Comic Sans MS" panose="030F0702030302020204" pitchFamily="66" charset="0"/>
              </a:rPr>
            </a:br>
            <a:r>
              <a:rPr lang="en-GB" dirty="0">
                <a:latin typeface="Comic Sans MS" panose="030F0702030302020204" pitchFamily="66" charset="0"/>
              </a:rPr>
              <a:t>Asking your child about how they play </a:t>
            </a:r>
            <a:r>
              <a:rPr lang="en-GB" dirty="0" err="1">
                <a:latin typeface="Comic Sans MS" panose="030F0702030302020204" pitchFamily="66" charset="0"/>
              </a:rPr>
              <a:t>Fortnite</a:t>
            </a:r>
            <a:r>
              <a:rPr lang="en-GB" dirty="0">
                <a:latin typeface="Comic Sans MS" panose="030F0702030302020204" pitchFamily="66" charset="0"/>
              </a:rPr>
              <a:t> and what they like about it is a great way to start a conversation. </a:t>
            </a:r>
          </a:p>
        </p:txBody>
      </p:sp>
    </p:spTree>
    <p:extLst>
      <p:ext uri="{BB962C8B-B14F-4D97-AF65-F5344CB8AC3E}">
        <p14:creationId xmlns:p14="http://schemas.microsoft.com/office/powerpoint/2010/main" val="22427289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lvl="0"/>
            <a:r>
              <a:rPr lang="en-GB" dirty="0" smtClean="0">
                <a:latin typeface="Comic Sans MS" panose="030F0702030302020204" pitchFamily="66" charset="0"/>
              </a:rPr>
              <a:t>Play with them</a:t>
            </a:r>
            <a:br>
              <a:rPr lang="en-GB" dirty="0" smtClean="0">
                <a:latin typeface="Comic Sans MS" panose="030F0702030302020204" pitchFamily="66" charset="0"/>
              </a:rPr>
            </a:br>
            <a:r>
              <a:rPr lang="en-GB" dirty="0" smtClean="0">
                <a:latin typeface="Comic Sans MS" panose="030F0702030302020204" pitchFamily="66" charset="0"/>
              </a:rPr>
              <a:t>It may seem daunting, but one of the best things that you can do is to engage with the gaming environment and begin to understand what makes </a:t>
            </a:r>
            <a:r>
              <a:rPr lang="en-GB" dirty="0" err="1" smtClean="0">
                <a:latin typeface="Comic Sans MS" panose="030F0702030302020204" pitchFamily="66" charset="0"/>
              </a:rPr>
              <a:t>Fortnite</a:t>
            </a:r>
            <a:r>
              <a:rPr lang="en-GB" dirty="0" smtClean="0">
                <a:latin typeface="Comic Sans MS" panose="030F0702030302020204" pitchFamily="66" charset="0"/>
              </a:rPr>
              <a:t> so attractive to young people, as well as giving yourself an idea of the reporting tools available within the game.</a:t>
            </a:r>
          </a:p>
          <a:p>
            <a:endParaRPr lang="en-GB" dirty="0">
              <a:latin typeface="Comic Sans MS" panose="030F0702030302020204" pitchFamily="66" charset="0"/>
            </a:endParaRPr>
          </a:p>
        </p:txBody>
      </p:sp>
    </p:spTree>
    <p:extLst>
      <p:ext uri="{BB962C8B-B14F-4D97-AF65-F5344CB8AC3E}">
        <p14:creationId xmlns:p14="http://schemas.microsoft.com/office/powerpoint/2010/main" val="402065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Fortnite</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85000" lnSpcReduction="20000"/>
          </a:bodyPr>
          <a:lstStyle/>
          <a:p>
            <a:pPr lvl="0"/>
            <a:r>
              <a:rPr lang="en-GB" dirty="0" smtClean="0">
                <a:latin typeface="Comic Sans MS" panose="030F0702030302020204" pitchFamily="66" charset="0"/>
              </a:rPr>
              <a:t>Know how to make a report</a:t>
            </a:r>
            <a:br>
              <a:rPr lang="en-GB" dirty="0" smtClean="0">
                <a:latin typeface="Comic Sans MS" panose="030F0702030302020204" pitchFamily="66" charset="0"/>
              </a:rPr>
            </a:br>
            <a:r>
              <a:rPr lang="en-GB" dirty="0" smtClean="0">
                <a:latin typeface="Comic Sans MS" panose="030F0702030302020204" pitchFamily="66" charset="0"/>
              </a:rPr>
              <a:t>On </a:t>
            </a:r>
            <a:r>
              <a:rPr lang="en-GB" dirty="0" err="1" smtClean="0">
                <a:latin typeface="Comic Sans MS" panose="030F0702030302020204" pitchFamily="66" charset="0"/>
              </a:rPr>
              <a:t>Fortnite</a:t>
            </a:r>
            <a:r>
              <a:rPr lang="en-GB" dirty="0" smtClean="0">
                <a:latin typeface="Comic Sans MS" panose="030F0702030302020204" pitchFamily="66" charset="0"/>
              </a:rPr>
              <a:t> you can report players who are behaving inappropriately by using the in-game feedback tool located in the game Main Menu, </a:t>
            </a:r>
            <a:r>
              <a:rPr lang="en-GB" dirty="0" smtClean="0">
                <a:latin typeface="Comic Sans MS" panose="030F0702030302020204" pitchFamily="66" charset="0"/>
                <a:hlinkClick r:id="rId2"/>
              </a:rPr>
              <a:t>you can also make a report by emailing the creators of </a:t>
            </a:r>
            <a:r>
              <a:rPr lang="en-GB" dirty="0" err="1" smtClean="0">
                <a:latin typeface="Comic Sans MS" panose="030F0702030302020204" pitchFamily="66" charset="0"/>
                <a:hlinkClick r:id="rId2"/>
              </a:rPr>
              <a:t>Fortnite</a:t>
            </a:r>
            <a:r>
              <a:rPr lang="en-GB" dirty="0" smtClean="0">
                <a:latin typeface="Comic Sans MS" panose="030F0702030302020204" pitchFamily="66" charset="0"/>
                <a:hlinkClick r:id="rId2"/>
              </a:rPr>
              <a:t>.</a:t>
            </a:r>
            <a:endParaRPr lang="en-GB" dirty="0" smtClean="0">
              <a:latin typeface="Comic Sans MS" panose="030F0702030302020204" pitchFamily="66" charset="0"/>
            </a:endParaRPr>
          </a:p>
          <a:p>
            <a:pPr lvl="0"/>
            <a:r>
              <a:rPr lang="en-GB" dirty="0" smtClean="0">
                <a:latin typeface="Comic Sans MS" panose="030F0702030302020204" pitchFamily="66" charset="0"/>
              </a:rPr>
              <a:t>See what other people think of </a:t>
            </a:r>
            <a:r>
              <a:rPr lang="en-GB" dirty="0" err="1" smtClean="0">
                <a:latin typeface="Comic Sans MS" panose="030F0702030302020204" pitchFamily="66" charset="0"/>
              </a:rPr>
              <a:t>Fortnite</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Common Sense Media allow parents and young people to give their reviews of games that they have played. They have created a </a:t>
            </a:r>
            <a:r>
              <a:rPr lang="en-GB" dirty="0" smtClean="0">
                <a:latin typeface="Comic Sans MS" panose="030F0702030302020204" pitchFamily="66" charset="0"/>
                <a:hlinkClick r:id="rId3"/>
              </a:rPr>
              <a:t>very useful video guide to </a:t>
            </a:r>
            <a:r>
              <a:rPr lang="en-GB" dirty="0" err="1" smtClean="0">
                <a:latin typeface="Comic Sans MS" panose="030F0702030302020204" pitchFamily="66" charset="0"/>
                <a:hlinkClick r:id="rId3"/>
              </a:rPr>
              <a:t>Fortnite</a:t>
            </a:r>
            <a:r>
              <a:rPr lang="en-GB" dirty="0" smtClean="0">
                <a:latin typeface="Comic Sans MS" panose="030F0702030302020204" pitchFamily="66" charset="0"/>
                <a:hlinkClick r:id="rId3"/>
              </a:rPr>
              <a:t> with footage of the gameplay involved.</a:t>
            </a:r>
            <a:endParaRPr lang="en-GB" dirty="0" smtClean="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5534044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Age limits on popular sites. </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err="1" smtClean="0">
                <a:latin typeface="Comic Sans MS" panose="030F0702030302020204" pitchFamily="66" charset="0"/>
              </a:rPr>
              <a:t>Fortnite</a:t>
            </a:r>
            <a:r>
              <a:rPr lang="en-GB" dirty="0" smtClean="0">
                <a:latin typeface="Comic Sans MS" panose="030F0702030302020204" pitchFamily="66" charset="0"/>
              </a:rPr>
              <a:t> – Age 12</a:t>
            </a:r>
          </a:p>
          <a:p>
            <a:r>
              <a:rPr lang="en-GB" dirty="0" err="1" smtClean="0">
                <a:latin typeface="Comic Sans MS" panose="030F0702030302020204" pitchFamily="66" charset="0"/>
              </a:rPr>
              <a:t>Youtube</a:t>
            </a:r>
            <a:r>
              <a:rPr lang="en-GB" dirty="0" smtClean="0">
                <a:latin typeface="Comic Sans MS" panose="030F0702030302020204" pitchFamily="66" charset="0"/>
              </a:rPr>
              <a:t> – no age limit to watch with parental permission, but 18 plus to post. </a:t>
            </a:r>
          </a:p>
          <a:p>
            <a:r>
              <a:rPr lang="en-GB" dirty="0" smtClean="0">
                <a:latin typeface="Comic Sans MS" panose="030F0702030302020204" pitchFamily="66" charset="0"/>
              </a:rPr>
              <a:t>Twitter, Facebook, Snapchat, Instagram, Tumblr – Age 13 </a:t>
            </a:r>
          </a:p>
          <a:p>
            <a:r>
              <a:rPr lang="en-GB" dirty="0" smtClean="0">
                <a:latin typeface="Comic Sans MS" panose="030F0702030302020204" pitchFamily="66" charset="0"/>
              </a:rPr>
              <a:t>WhatsApp – Age 16 </a:t>
            </a:r>
            <a:endParaRPr lang="en-GB" dirty="0">
              <a:latin typeface="Comic Sans MS" panose="030F0702030302020204" pitchFamily="66" charset="0"/>
            </a:endParaRPr>
          </a:p>
        </p:txBody>
      </p:sp>
    </p:spTree>
    <p:extLst>
      <p:ext uri="{BB962C8B-B14F-4D97-AF65-F5344CB8AC3E}">
        <p14:creationId xmlns:p14="http://schemas.microsoft.com/office/powerpoint/2010/main" val="39529854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Secret and whisper APPS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latin typeface="Comic Sans MS" panose="030F0702030302020204" pitchFamily="66" charset="0"/>
              </a:rPr>
              <a:t>There has been a rise in site that encourage children to share secrets about them selves and other anonymously. These site include whisper, </a:t>
            </a:r>
            <a:r>
              <a:rPr lang="en-GB" dirty="0" err="1" smtClean="0">
                <a:latin typeface="Comic Sans MS" panose="030F0702030302020204" pitchFamily="66" charset="0"/>
              </a:rPr>
              <a:t>kik</a:t>
            </a:r>
            <a:r>
              <a:rPr lang="en-GB" dirty="0">
                <a:latin typeface="Comic Sans MS" panose="030F0702030302020204" pitchFamily="66" charset="0"/>
              </a:rPr>
              <a:t> </a:t>
            </a:r>
            <a:r>
              <a:rPr lang="en-GB" dirty="0" smtClean="0">
                <a:latin typeface="Comic Sans MS" panose="030F0702030302020204" pitchFamily="66" charset="0"/>
              </a:rPr>
              <a:t>and poof. </a:t>
            </a:r>
          </a:p>
          <a:p>
            <a:r>
              <a:rPr lang="en-GB" dirty="0" smtClean="0">
                <a:latin typeface="Comic Sans MS" panose="030F0702030302020204" pitchFamily="66" charset="0"/>
              </a:rPr>
              <a:t>These sites are frequently been hacked by sexual predators and used for online grooming. </a:t>
            </a:r>
            <a:endParaRPr lang="en-GB" dirty="0">
              <a:latin typeface="Comic Sans MS" panose="030F0702030302020204" pitchFamily="66" charset="0"/>
            </a:endParaRPr>
          </a:p>
        </p:txBody>
      </p:sp>
    </p:spTree>
    <p:extLst>
      <p:ext uri="{BB962C8B-B14F-4D97-AF65-F5344CB8AC3E}">
        <p14:creationId xmlns:p14="http://schemas.microsoft.com/office/powerpoint/2010/main" val="11616334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Setting parental controls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latin typeface="Comic Sans MS" panose="030F0702030302020204" pitchFamily="66" charset="0"/>
              </a:rPr>
              <a:t>One of the most effective ways to combat this is by setting parental controls. </a:t>
            </a:r>
          </a:p>
          <a:p>
            <a:r>
              <a:rPr lang="en-GB" dirty="0" smtClean="0">
                <a:latin typeface="Comic Sans MS" panose="030F0702030302020204" pitchFamily="66" charset="0"/>
              </a:rPr>
              <a:t>Our website has links to all the main providers on how to set parental controls. </a:t>
            </a:r>
          </a:p>
          <a:p>
            <a:r>
              <a:rPr lang="en-GB" dirty="0" smtClean="0">
                <a:latin typeface="Comic Sans MS" panose="030F0702030302020204" pitchFamily="66" charset="0"/>
                <a:hlinkClick r:id="rId2"/>
              </a:rPr>
              <a:t>http://www.redwoodprimary.com/setting-parental-controls/</a:t>
            </a:r>
            <a:endParaRPr lang="en-GB" dirty="0" smtClean="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1503006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omic Sans MS" panose="030F0702030302020204" pitchFamily="66" charset="0"/>
              </a:rPr>
              <a:t>Speaking to children about online safety. </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r>
              <a:rPr lang="en-GB" u="sng" dirty="0" smtClean="0">
                <a:latin typeface="Comic Sans MS" panose="030F0702030302020204" pitchFamily="66" charset="0"/>
              </a:rPr>
              <a:t>Top Tips</a:t>
            </a:r>
          </a:p>
          <a:p>
            <a:r>
              <a:rPr lang="en-GB" dirty="0" smtClean="0">
                <a:latin typeface="Comic Sans MS" panose="030F0702030302020204" pitchFamily="66" charset="0"/>
              </a:rPr>
              <a:t>Be approachable</a:t>
            </a:r>
          </a:p>
          <a:p>
            <a:r>
              <a:rPr lang="en-GB" dirty="0" smtClean="0">
                <a:latin typeface="Comic Sans MS" panose="030F0702030302020204" pitchFamily="66" charset="0"/>
              </a:rPr>
              <a:t>Be honest</a:t>
            </a:r>
          </a:p>
          <a:p>
            <a:r>
              <a:rPr lang="en-GB" dirty="0" smtClean="0">
                <a:latin typeface="Comic Sans MS" panose="030F0702030302020204" pitchFamily="66" charset="0"/>
              </a:rPr>
              <a:t>Don’t think my child does not do that/has not seen that. </a:t>
            </a:r>
          </a:p>
          <a:p>
            <a:r>
              <a:rPr lang="en-GB" dirty="0" smtClean="0">
                <a:latin typeface="Comic Sans MS" panose="030F0702030302020204" pitchFamily="66" charset="0"/>
              </a:rPr>
              <a:t>Ask the children what they know. </a:t>
            </a:r>
          </a:p>
          <a:p>
            <a:r>
              <a:rPr lang="en-GB" dirty="0" smtClean="0">
                <a:latin typeface="Comic Sans MS" panose="030F0702030302020204" pitchFamily="66" charset="0"/>
              </a:rPr>
              <a:t>Set clear boundaries. </a:t>
            </a:r>
            <a:endParaRPr lang="en-GB" dirty="0">
              <a:latin typeface="Comic Sans MS" panose="030F0702030302020204" pitchFamily="66" charset="0"/>
            </a:endParaRPr>
          </a:p>
        </p:txBody>
      </p:sp>
    </p:spTree>
    <p:extLst>
      <p:ext uri="{BB962C8B-B14F-4D97-AF65-F5344CB8AC3E}">
        <p14:creationId xmlns:p14="http://schemas.microsoft.com/office/powerpoint/2010/main" val="23511580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672</Words>
  <Application>Microsoft Office PowerPoint</Application>
  <PresentationFormat>On-screen Show (4:3)</PresentationFormat>
  <Paragraphs>70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Redwood Primary Online safety Parents Meeting </vt:lpstr>
      <vt:lpstr>APPS and Games</vt:lpstr>
      <vt:lpstr>APPS and Games</vt:lpstr>
      <vt:lpstr>APPS and Games</vt:lpstr>
      <vt:lpstr>APPS and Games</vt:lpstr>
      <vt:lpstr>Other AAPS and games to look out for…</vt:lpstr>
      <vt:lpstr>Internet crazes </vt:lpstr>
      <vt:lpstr>Fortnite</vt:lpstr>
      <vt:lpstr>Fortnite </vt:lpstr>
      <vt:lpstr>Fortnite </vt:lpstr>
      <vt:lpstr>Fortnite</vt:lpstr>
      <vt:lpstr>Fortnite </vt:lpstr>
      <vt:lpstr>Fortnite</vt:lpstr>
      <vt:lpstr>Fortnite</vt:lpstr>
      <vt:lpstr>Fortnite</vt:lpstr>
      <vt:lpstr>Age limits on popular sites. </vt:lpstr>
      <vt:lpstr>Secret and whisper APPS</vt:lpstr>
      <vt:lpstr>Setting parental controls</vt:lpstr>
      <vt:lpstr>Speaking to children about online safety. </vt:lpstr>
    </vt:vector>
  </TitlesOfParts>
  <Company>Any Authorised 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Redwood Primary Online safety Parents Meeting</dc:title>
  <dc:creator>Tessa Duffield</dc:creator>
  <cp:lastModifiedBy>Tessa Duffield</cp:lastModifiedBy>
  <cp:revision>9</cp:revision>
  <dcterms:created xsi:type="dcterms:W3CDTF">2019-02-28T10:21:11Z</dcterms:created>
  <dcterms:modified xsi:type="dcterms:W3CDTF">2019-03-12T17:21:02Z</dcterms:modified>
</cp:coreProperties>
</file>