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72" r:id="rId5"/>
    <p:sldId id="273" r:id="rId6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3F811E5-B371-6A28-BF9A-0F57DE4B7A28}" name="Alice Brealy" initials="AB" userId="S::abrealy@caterlinkltd.co.uk::702f5e84-6c0f-4bcb-baa0-ae526eff269f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CC"/>
    <a:srgbClr val="FFF0D2"/>
    <a:srgbClr val="FF4343"/>
    <a:srgbClr val="54BCEB"/>
    <a:srgbClr val="C9FFFB"/>
    <a:srgbClr val="00C8BA"/>
    <a:srgbClr val="C5FFFB"/>
    <a:srgbClr val="00968B"/>
    <a:srgbClr val="009E93"/>
    <a:srgbClr val="006D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54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814" y="5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8/10/relationships/authors" Target="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F8244A5-C333-4344-B70D-CA249A56B37A}"/>
              </a:ext>
            </a:extLst>
          </p:cNvPr>
          <p:cNvSpPr txBox="1"/>
          <p:nvPr userDrawn="1"/>
        </p:nvSpPr>
        <p:spPr>
          <a:xfrm>
            <a:off x="8788936" y="3163689"/>
            <a:ext cx="1088495" cy="3642122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If </a:t>
            </a:r>
            <a:r>
              <a:rPr lang="en-GB" sz="700" b="1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</a:rPr>
              <a:t>you would like to know about particular allergens in foods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03/04/2025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E6DA6B6D-2872-587D-D4F4-F9EC871CBF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9"/>
            <a:ext cx="9906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29E33D7-3F3C-9A80-3D40-A79924EB47DF}"/>
              </a:ext>
            </a:extLst>
          </p:cNvPr>
          <p:cNvSpPr txBox="1"/>
          <p:nvPr/>
        </p:nvSpPr>
        <p:spPr>
          <a:xfrm>
            <a:off x="1513094" y="511140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1396E1CD-30B2-707C-B627-7DDAAC984672}"/>
              </a:ext>
            </a:extLst>
          </p:cNvPr>
          <p:cNvSpPr txBox="1"/>
          <p:nvPr/>
        </p:nvSpPr>
        <p:spPr>
          <a:xfrm>
            <a:off x="299447" y="5691966"/>
            <a:ext cx="63712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Available Daily: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Freshly cooked jacket potatoes with a choice of fillings </a:t>
            </a:r>
            <a:r>
              <a:rPr kumimoji="0" lang="en-GB" sz="80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- Bread freshly baked on site daily- 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Daily salad selection – Fresh Fruit and Yoghurt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3E048DBF-52F1-AB5F-61BF-07ADA0CF345C}"/>
              </a:ext>
            </a:extLst>
          </p:cNvPr>
          <p:cNvSpPr txBox="1"/>
          <p:nvPr/>
        </p:nvSpPr>
        <p:spPr>
          <a:xfrm>
            <a:off x="4184711" y="5445811"/>
            <a:ext cx="72812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Vegan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5FFB191-809E-18C5-9E9C-52059BB46781}"/>
              </a:ext>
            </a:extLst>
          </p:cNvPr>
          <p:cNvSpPr txBox="1"/>
          <p:nvPr/>
        </p:nvSpPr>
        <p:spPr>
          <a:xfrm>
            <a:off x="5041154" y="5450745"/>
            <a:ext cx="1103093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Chef’s Special 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715045AB-C6A9-43A3-3105-3117674A19CE}"/>
              </a:ext>
            </a:extLst>
          </p:cNvPr>
          <p:cNvSpPr txBox="1"/>
          <p:nvPr/>
        </p:nvSpPr>
        <p:spPr>
          <a:xfrm>
            <a:off x="3199248" y="5450745"/>
            <a:ext cx="857144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Wholemeal</a:t>
            </a:r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194B97D0-D08E-5768-E8AF-48EAAD389C1B}"/>
              </a:ext>
            </a:extLst>
          </p:cNvPr>
          <p:cNvSpPr txBox="1"/>
          <p:nvPr/>
        </p:nvSpPr>
        <p:spPr>
          <a:xfrm>
            <a:off x="1923298" y="5450745"/>
            <a:ext cx="1206981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Added </a:t>
            </a:r>
            <a:r>
              <a:rPr lang="en-GB" sz="800" dirty="0">
                <a:solidFill>
                  <a:prstClr val="black"/>
                </a:solidFill>
                <a:latin typeface="Century Gothic" panose="020B0502020202020204" pitchFamily="34" charset="0"/>
              </a:rPr>
              <a:t>Pl</a:t>
            </a:r>
            <a:r>
              <a:rPr kumimoji="0" lang="en-GB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ant Protein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E19BF-9C5C-A16A-0E11-0F63DAA8DF57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BE280D5-0742-D3B8-3FFA-12006BB20B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3573855"/>
              </p:ext>
            </p:extLst>
          </p:nvPr>
        </p:nvGraphicFramePr>
        <p:xfrm>
          <a:off x="2526788" y="538001"/>
          <a:ext cx="7020000" cy="162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Macaroni</a:t>
                      </a:r>
                    </a:p>
                    <a:p>
                      <a:pPr algn="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Cheese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</a:t>
                      </a:r>
                    </a:p>
                    <a:p>
                      <a:pPr algn="ctr"/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Salads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Roasted Pork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Sausage, Roast Potatoes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Salmon Fish fingers 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Tomato and </a:t>
                      </a:r>
                    </a:p>
                    <a:p>
                      <a:pPr algn="r"/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Lentil Pasta</a:t>
                      </a:r>
                      <a:r>
                        <a:rPr kumimoji="0" lang="en-GB" sz="8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Chilli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Roasted Quorn Sausage,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Roast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Classic Vegan Bolognaise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Chips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858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Apple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Flapjack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Summer Lemon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Platter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Savoury Cheese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Scone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    Strawberry Jelly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with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Mandarins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5" name="Picture 4" descr="A logo with a fork and spoon&#10;&#10;Description automatically generated with low confidence">
            <a:extLst>
              <a:ext uri="{FF2B5EF4-FFF2-40B4-BE49-F238E27FC236}">
                <a16:creationId xmlns:a16="http://schemas.microsoft.com/office/drawing/2014/main" id="{0E645463-2AC9-6964-6251-E6BA46DB4C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485" y="456260"/>
            <a:ext cx="578033" cy="57803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8538CC0-6C81-12CC-1E07-262D747EF4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9789662"/>
              </p:ext>
            </p:extLst>
          </p:nvPr>
        </p:nvGraphicFramePr>
        <p:xfrm>
          <a:off x="2526788" y="2151445"/>
          <a:ext cx="7020000" cy="1584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Rainbow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Pizza with Salad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Hot Dog with Wedges &amp; 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of the Day, Stuffing, Roast Potatoes, &amp;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Korma with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Fish fingers with Chips &amp; Tomato Sauce</a:t>
                      </a:r>
                      <a:endParaRPr kumimoji="0" lang="en-GB" sz="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Pizza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Salads</a:t>
                      </a:r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 Wellington,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Roast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i="0" dirty="0">
                          <a:latin typeface="Century Gothic" panose="020B0502020202020204" pitchFamily="34" charset="0"/>
                        </a:rPr>
                        <a:t>Potatoes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&amp; Gravy  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Meatballs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Tomato Quiche with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12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Freshly Chopped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Peaches and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Vanilla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7672629-BA80-ADE9-CE43-5142F1AE94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9480520"/>
              </p:ext>
            </p:extLst>
          </p:nvPr>
        </p:nvGraphicFramePr>
        <p:xfrm>
          <a:off x="2533715" y="3758457"/>
          <a:ext cx="7020000" cy="1742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Smokey Bean Burger with Potato Wedges</a:t>
                      </a:r>
                    </a:p>
                    <a:p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with Rice 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 Stuffing, Roast Potatoes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&amp; Gravy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Greek Salad and Tzatziki</a:t>
                      </a:r>
                      <a:endParaRPr lang="en-US" sz="8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 fingers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 Chips with tomato</a:t>
                      </a:r>
                      <a:r>
                        <a:rPr lang="en-GB" sz="800" b="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Sauce</a:t>
                      </a:r>
                      <a:endParaRPr lang="en-GB" sz="8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Vegan Roll with Potato Wedges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Chefs Special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800" dirty="0">
                          <a:latin typeface="Century Gothic" panose="020B0502020202020204" pitchFamily="34" charset="0"/>
                        </a:rPr>
                        <a:t>Five Bean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Jollof 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 Soya Roast, Stuffing, Roast Potatoes &amp; Gravy</a:t>
                      </a: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Rice, Greek Salad and 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0584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Oaty </a:t>
                      </a:r>
                    </a:p>
                    <a:p>
                      <a:pPr algn="ctr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pic>
        <p:nvPicPr>
          <p:cNvPr id="9" name="Picture 8" descr="A blue and white striped flag with black letters&#10;&#10;Description automatically generated">
            <a:extLst>
              <a:ext uri="{FF2B5EF4-FFF2-40B4-BE49-F238E27FC236}">
                <a16:creationId xmlns:a16="http://schemas.microsoft.com/office/drawing/2014/main" id="{E01FC7D2-99B8-3034-7B2C-8E0871C6A9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277" y="3671268"/>
            <a:ext cx="387802" cy="257994"/>
          </a:xfrm>
          <a:prstGeom prst="rect">
            <a:avLst/>
          </a:prstGeom>
        </p:spPr>
      </p:pic>
      <p:sp>
        <p:nvSpPr>
          <p:cNvPr id="50" name="TextBox 42">
            <a:extLst>
              <a:ext uri="{FF2B5EF4-FFF2-40B4-BE49-F238E27FC236}">
                <a16:creationId xmlns:a16="http://schemas.microsoft.com/office/drawing/2014/main" id="{5C05B308-AFB0-D44E-80E4-4DCD557926DE}"/>
              </a:ext>
            </a:extLst>
          </p:cNvPr>
          <p:cNvSpPr txBox="1"/>
          <p:nvPr/>
        </p:nvSpPr>
        <p:spPr>
          <a:xfrm>
            <a:off x="3872698" y="5557949"/>
            <a:ext cx="440521" cy="209345"/>
          </a:xfrm>
          <a:prstGeom prst="rect">
            <a:avLst/>
          </a:prstGeom>
        </p:spPr>
        <p:txBody>
          <a:bodyPr lIns="27376" tIns="27376" rIns="27376" bIns="27376" rtlCol="0" anchor="ctr"/>
          <a:lstStyle/>
          <a:p>
            <a:pPr algn="ctr">
              <a:lnSpc>
                <a:spcPts val="1959"/>
              </a:lnSpc>
            </a:pPr>
            <a:endParaRPr/>
          </a:p>
        </p:txBody>
      </p:sp>
      <p:sp>
        <p:nvSpPr>
          <p:cNvPr id="48" name="Freeform 44">
            <a:extLst>
              <a:ext uri="{FF2B5EF4-FFF2-40B4-BE49-F238E27FC236}">
                <a16:creationId xmlns:a16="http://schemas.microsoft.com/office/drawing/2014/main" id="{D3A7A2A5-ED29-3EB8-8D98-754E302DEAE8}"/>
              </a:ext>
            </a:extLst>
          </p:cNvPr>
          <p:cNvSpPr/>
          <p:nvPr/>
        </p:nvSpPr>
        <p:spPr>
          <a:xfrm>
            <a:off x="4071937" y="5447333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52" name="Group 7">
            <a:extLst>
              <a:ext uri="{FF2B5EF4-FFF2-40B4-BE49-F238E27FC236}">
                <a16:creationId xmlns:a16="http://schemas.microsoft.com/office/drawing/2014/main" id="{153DD9E7-7AFF-D75C-C0F5-48FFE6946872}"/>
              </a:ext>
            </a:extLst>
          </p:cNvPr>
          <p:cNvGrpSpPr/>
          <p:nvPr/>
        </p:nvGrpSpPr>
        <p:grpSpPr>
          <a:xfrm>
            <a:off x="6719269" y="559215"/>
            <a:ext cx="284684" cy="271660"/>
            <a:chOff x="0" y="0"/>
            <a:chExt cx="3741232" cy="3821539"/>
          </a:xfrm>
        </p:grpSpPr>
        <p:sp>
          <p:nvSpPr>
            <p:cNvPr id="53" name="Freeform 8">
              <a:extLst>
                <a:ext uri="{FF2B5EF4-FFF2-40B4-BE49-F238E27FC236}">
                  <a16:creationId xmlns:a16="http://schemas.microsoft.com/office/drawing/2014/main" id="{FEC86C21-EB13-2033-446F-C8CD688F0DD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54" name="Freeform 9">
              <a:extLst>
                <a:ext uri="{FF2B5EF4-FFF2-40B4-BE49-F238E27FC236}">
                  <a16:creationId xmlns:a16="http://schemas.microsoft.com/office/drawing/2014/main" id="{67BB6D76-6F86-91B5-3E32-EF278FC60941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5" name="Group 10">
              <a:extLst>
                <a:ext uri="{FF2B5EF4-FFF2-40B4-BE49-F238E27FC236}">
                  <a16:creationId xmlns:a16="http://schemas.microsoft.com/office/drawing/2014/main" id="{FE401CA4-BDA6-84CD-0377-9C9C9C1C33B8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59" name="Freeform 11">
                <a:extLst>
                  <a:ext uri="{FF2B5EF4-FFF2-40B4-BE49-F238E27FC236}">
                    <a16:creationId xmlns:a16="http://schemas.microsoft.com/office/drawing/2014/main" id="{9C00139C-B223-D412-CBAB-C4BD0810752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0" name="TextBox 12">
                <a:extLst>
                  <a:ext uri="{FF2B5EF4-FFF2-40B4-BE49-F238E27FC236}">
                    <a16:creationId xmlns:a16="http://schemas.microsoft.com/office/drawing/2014/main" id="{6F2661FA-2D8E-16F3-486F-7FA664AA2DA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56" name="Group 13">
              <a:extLst>
                <a:ext uri="{FF2B5EF4-FFF2-40B4-BE49-F238E27FC236}">
                  <a16:creationId xmlns:a16="http://schemas.microsoft.com/office/drawing/2014/main" id="{85A9E179-B66F-00AB-5540-0454BF5D9E9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57" name="Freeform 14">
                <a:extLst>
                  <a:ext uri="{FF2B5EF4-FFF2-40B4-BE49-F238E27FC236}">
                    <a16:creationId xmlns:a16="http://schemas.microsoft.com/office/drawing/2014/main" id="{E843ADAD-20DB-304A-459F-654F9C84B3F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8" name="TextBox 15">
                <a:extLst>
                  <a:ext uri="{FF2B5EF4-FFF2-40B4-BE49-F238E27FC236}">
                    <a16:creationId xmlns:a16="http://schemas.microsoft.com/office/drawing/2014/main" id="{F5CA430B-CF47-13A4-B593-4F55F618BBF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163" name="Freeform 44">
            <a:extLst>
              <a:ext uri="{FF2B5EF4-FFF2-40B4-BE49-F238E27FC236}">
                <a16:creationId xmlns:a16="http://schemas.microsoft.com/office/drawing/2014/main" id="{A65A5922-2F73-09E0-F66E-3CDE2DDA47B9}"/>
              </a:ext>
            </a:extLst>
          </p:cNvPr>
          <p:cNvSpPr/>
          <p:nvPr/>
        </p:nvSpPr>
        <p:spPr>
          <a:xfrm>
            <a:off x="2696299" y="1863931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51" name="Freeform 23">
            <a:extLst>
              <a:ext uri="{FF2B5EF4-FFF2-40B4-BE49-F238E27FC236}">
                <a16:creationId xmlns:a16="http://schemas.microsoft.com/office/drawing/2014/main" id="{57A38154-F008-5532-6255-35A17B5CF391}"/>
              </a:ext>
            </a:extLst>
          </p:cNvPr>
          <p:cNvSpPr/>
          <p:nvPr/>
        </p:nvSpPr>
        <p:spPr>
          <a:xfrm flipH="1">
            <a:off x="3463524" y="17921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4" name="Freeform 44">
            <a:extLst>
              <a:ext uri="{FF2B5EF4-FFF2-40B4-BE49-F238E27FC236}">
                <a16:creationId xmlns:a16="http://schemas.microsoft.com/office/drawing/2014/main" id="{3061033D-4BC0-4CEA-B44C-3A6C4D961BD9}"/>
              </a:ext>
            </a:extLst>
          </p:cNvPr>
          <p:cNvSpPr/>
          <p:nvPr/>
        </p:nvSpPr>
        <p:spPr>
          <a:xfrm>
            <a:off x="5559528" y="1878384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5" name="Freeform 44">
            <a:extLst>
              <a:ext uri="{FF2B5EF4-FFF2-40B4-BE49-F238E27FC236}">
                <a16:creationId xmlns:a16="http://schemas.microsoft.com/office/drawing/2014/main" id="{A558BA20-0CA0-6294-CE2C-A9B590A0DD17}"/>
              </a:ext>
            </a:extLst>
          </p:cNvPr>
          <p:cNvSpPr/>
          <p:nvPr/>
        </p:nvSpPr>
        <p:spPr>
          <a:xfrm>
            <a:off x="8197386" y="1878384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6" name="Freeform 44">
            <a:extLst>
              <a:ext uri="{FF2B5EF4-FFF2-40B4-BE49-F238E27FC236}">
                <a16:creationId xmlns:a16="http://schemas.microsoft.com/office/drawing/2014/main" id="{19F1B9A0-4D32-0F9B-D82E-739914FE6863}"/>
              </a:ext>
            </a:extLst>
          </p:cNvPr>
          <p:cNvSpPr/>
          <p:nvPr/>
        </p:nvSpPr>
        <p:spPr>
          <a:xfrm>
            <a:off x="2942377" y="1144831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7" name="Freeform 44">
            <a:extLst>
              <a:ext uri="{FF2B5EF4-FFF2-40B4-BE49-F238E27FC236}">
                <a16:creationId xmlns:a16="http://schemas.microsoft.com/office/drawing/2014/main" id="{54E0A338-8950-020F-8A6F-DC2E78FCEEBC}"/>
              </a:ext>
            </a:extLst>
          </p:cNvPr>
          <p:cNvSpPr/>
          <p:nvPr/>
        </p:nvSpPr>
        <p:spPr>
          <a:xfrm>
            <a:off x="3979318" y="1144831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8" name="Freeform 23">
            <a:extLst>
              <a:ext uri="{FF2B5EF4-FFF2-40B4-BE49-F238E27FC236}">
                <a16:creationId xmlns:a16="http://schemas.microsoft.com/office/drawing/2014/main" id="{C076F981-0129-5ACE-F74E-B423C5FF6F69}"/>
              </a:ext>
            </a:extLst>
          </p:cNvPr>
          <p:cNvSpPr/>
          <p:nvPr/>
        </p:nvSpPr>
        <p:spPr>
          <a:xfrm flipH="1">
            <a:off x="4987379" y="103944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9" name="Freeform 23">
            <a:extLst>
              <a:ext uri="{FF2B5EF4-FFF2-40B4-BE49-F238E27FC236}">
                <a16:creationId xmlns:a16="http://schemas.microsoft.com/office/drawing/2014/main" id="{2DB59070-7D16-35E3-5DC7-A363FE44B2CA}"/>
              </a:ext>
            </a:extLst>
          </p:cNvPr>
          <p:cNvSpPr/>
          <p:nvPr/>
        </p:nvSpPr>
        <p:spPr>
          <a:xfrm flipH="1">
            <a:off x="5055400" y="571378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2" name="Freeform 44">
            <a:extLst>
              <a:ext uri="{FF2B5EF4-FFF2-40B4-BE49-F238E27FC236}">
                <a16:creationId xmlns:a16="http://schemas.microsoft.com/office/drawing/2014/main" id="{3308D963-CA05-E288-C153-2F0708F20085}"/>
              </a:ext>
            </a:extLst>
          </p:cNvPr>
          <p:cNvSpPr/>
          <p:nvPr/>
        </p:nvSpPr>
        <p:spPr>
          <a:xfrm>
            <a:off x="5375166" y="1144831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3" name="Freeform 44">
            <a:extLst>
              <a:ext uri="{FF2B5EF4-FFF2-40B4-BE49-F238E27FC236}">
                <a16:creationId xmlns:a16="http://schemas.microsoft.com/office/drawing/2014/main" id="{97DF5CC0-8AC7-7C4D-DFA6-F5232F5D5EB8}"/>
              </a:ext>
            </a:extLst>
          </p:cNvPr>
          <p:cNvSpPr/>
          <p:nvPr/>
        </p:nvSpPr>
        <p:spPr>
          <a:xfrm>
            <a:off x="6709594" y="1144831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75" name="Freeform 44">
            <a:extLst>
              <a:ext uri="{FF2B5EF4-FFF2-40B4-BE49-F238E27FC236}">
                <a16:creationId xmlns:a16="http://schemas.microsoft.com/office/drawing/2014/main" id="{7E325518-DEEA-DDE7-1DC5-E4A847B6F2B8}"/>
              </a:ext>
            </a:extLst>
          </p:cNvPr>
          <p:cNvSpPr/>
          <p:nvPr/>
        </p:nvSpPr>
        <p:spPr>
          <a:xfrm>
            <a:off x="2541479" y="2363124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1" name="Freeform 44">
            <a:extLst>
              <a:ext uri="{FF2B5EF4-FFF2-40B4-BE49-F238E27FC236}">
                <a16:creationId xmlns:a16="http://schemas.microsoft.com/office/drawing/2014/main" id="{E000C031-1515-012C-4AB1-D79775694EA1}"/>
              </a:ext>
            </a:extLst>
          </p:cNvPr>
          <p:cNvSpPr/>
          <p:nvPr/>
        </p:nvSpPr>
        <p:spPr>
          <a:xfrm>
            <a:off x="3943787" y="2801305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2" name="Freeform 44">
            <a:extLst>
              <a:ext uri="{FF2B5EF4-FFF2-40B4-BE49-F238E27FC236}">
                <a16:creationId xmlns:a16="http://schemas.microsoft.com/office/drawing/2014/main" id="{855E3083-EE2A-08AB-658E-C838E4D9A770}"/>
              </a:ext>
            </a:extLst>
          </p:cNvPr>
          <p:cNvSpPr/>
          <p:nvPr/>
        </p:nvSpPr>
        <p:spPr>
          <a:xfrm>
            <a:off x="6733765" y="2801305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5" name="Freeform 23">
            <a:extLst>
              <a:ext uri="{FF2B5EF4-FFF2-40B4-BE49-F238E27FC236}">
                <a16:creationId xmlns:a16="http://schemas.microsoft.com/office/drawing/2014/main" id="{3418A785-AA33-05BD-6C60-E731420B9A2E}"/>
              </a:ext>
            </a:extLst>
          </p:cNvPr>
          <p:cNvSpPr/>
          <p:nvPr/>
        </p:nvSpPr>
        <p:spPr>
          <a:xfrm flipH="1">
            <a:off x="3594569" y="222002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6" name="Freeform 23">
            <a:extLst>
              <a:ext uri="{FF2B5EF4-FFF2-40B4-BE49-F238E27FC236}">
                <a16:creationId xmlns:a16="http://schemas.microsoft.com/office/drawing/2014/main" id="{1B2404A8-A663-6AE0-8A3E-AB91B5B6B3F6}"/>
              </a:ext>
            </a:extLst>
          </p:cNvPr>
          <p:cNvSpPr/>
          <p:nvPr/>
        </p:nvSpPr>
        <p:spPr>
          <a:xfrm flipH="1">
            <a:off x="3544419" y="270436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7" name="Freeform 44">
            <a:extLst>
              <a:ext uri="{FF2B5EF4-FFF2-40B4-BE49-F238E27FC236}">
                <a16:creationId xmlns:a16="http://schemas.microsoft.com/office/drawing/2014/main" id="{E08301BC-35F3-5EDF-0EED-D1626D65CFFE}"/>
              </a:ext>
            </a:extLst>
          </p:cNvPr>
          <p:cNvSpPr/>
          <p:nvPr/>
        </p:nvSpPr>
        <p:spPr>
          <a:xfrm>
            <a:off x="5356115" y="3506920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88" name="Freeform 44">
            <a:extLst>
              <a:ext uri="{FF2B5EF4-FFF2-40B4-BE49-F238E27FC236}">
                <a16:creationId xmlns:a16="http://schemas.microsoft.com/office/drawing/2014/main" id="{7A4F41C3-8D76-2B40-BCAF-A02139AB82AB}"/>
              </a:ext>
            </a:extLst>
          </p:cNvPr>
          <p:cNvSpPr/>
          <p:nvPr/>
        </p:nvSpPr>
        <p:spPr>
          <a:xfrm>
            <a:off x="8239362" y="3514160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189" name="Picture 188" descr="A picture containing shape&#10;&#10;Description automatically generated">
            <a:extLst>
              <a:ext uri="{FF2B5EF4-FFF2-40B4-BE49-F238E27FC236}">
                <a16:creationId xmlns:a16="http://schemas.microsoft.com/office/drawing/2014/main" id="{5F4A3C2A-3906-37E1-1746-859D5B70173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6703203" y="2065182"/>
            <a:ext cx="321362" cy="277934"/>
          </a:xfrm>
          <a:prstGeom prst="rect">
            <a:avLst/>
          </a:prstGeom>
        </p:spPr>
      </p:pic>
      <p:sp>
        <p:nvSpPr>
          <p:cNvPr id="190" name="Freeform 23">
            <a:extLst>
              <a:ext uri="{FF2B5EF4-FFF2-40B4-BE49-F238E27FC236}">
                <a16:creationId xmlns:a16="http://schemas.microsoft.com/office/drawing/2014/main" id="{E7F46BF7-5904-1A18-8DF5-5D33A74295D8}"/>
              </a:ext>
            </a:extLst>
          </p:cNvPr>
          <p:cNvSpPr/>
          <p:nvPr/>
        </p:nvSpPr>
        <p:spPr>
          <a:xfrm flipH="1">
            <a:off x="7856008" y="2372132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1" name="Freeform 23">
            <a:extLst>
              <a:ext uri="{FF2B5EF4-FFF2-40B4-BE49-F238E27FC236}">
                <a16:creationId xmlns:a16="http://schemas.microsoft.com/office/drawing/2014/main" id="{BBBF6D08-20E3-5021-818F-C0EEFE3BC1BA}"/>
              </a:ext>
            </a:extLst>
          </p:cNvPr>
          <p:cNvSpPr/>
          <p:nvPr/>
        </p:nvSpPr>
        <p:spPr>
          <a:xfrm flipH="1">
            <a:off x="5011240" y="342780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92" name="TextBox 191">
            <a:extLst>
              <a:ext uri="{FF2B5EF4-FFF2-40B4-BE49-F238E27FC236}">
                <a16:creationId xmlns:a16="http://schemas.microsoft.com/office/drawing/2014/main" id="{605D7B34-482F-1D85-1006-1AD99AB6480D}"/>
              </a:ext>
            </a:extLst>
          </p:cNvPr>
          <p:cNvSpPr txBox="1"/>
          <p:nvPr/>
        </p:nvSpPr>
        <p:spPr>
          <a:xfrm>
            <a:off x="1502551" y="2175031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93" name="TextBox 192">
            <a:extLst>
              <a:ext uri="{FF2B5EF4-FFF2-40B4-BE49-F238E27FC236}">
                <a16:creationId xmlns:a16="http://schemas.microsoft.com/office/drawing/2014/main" id="{F821BEB5-4FAA-D424-850C-F287DA3EEF01}"/>
              </a:ext>
            </a:extLst>
          </p:cNvPr>
          <p:cNvSpPr txBox="1"/>
          <p:nvPr/>
        </p:nvSpPr>
        <p:spPr>
          <a:xfrm>
            <a:off x="1502551" y="3800265"/>
            <a:ext cx="98069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9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pSp>
        <p:nvGrpSpPr>
          <p:cNvPr id="194" name="Group 7">
            <a:extLst>
              <a:ext uri="{FF2B5EF4-FFF2-40B4-BE49-F238E27FC236}">
                <a16:creationId xmlns:a16="http://schemas.microsoft.com/office/drawing/2014/main" id="{A3083BEB-C556-94E5-1234-1DBF0648FBDC}"/>
              </a:ext>
            </a:extLst>
          </p:cNvPr>
          <p:cNvGrpSpPr/>
          <p:nvPr/>
        </p:nvGrpSpPr>
        <p:grpSpPr>
          <a:xfrm>
            <a:off x="7846320" y="2070071"/>
            <a:ext cx="284684" cy="271660"/>
            <a:chOff x="0" y="0"/>
            <a:chExt cx="3741232" cy="3821539"/>
          </a:xfrm>
        </p:grpSpPr>
        <p:sp>
          <p:nvSpPr>
            <p:cNvPr id="195" name="Freeform 8">
              <a:extLst>
                <a:ext uri="{FF2B5EF4-FFF2-40B4-BE49-F238E27FC236}">
                  <a16:creationId xmlns:a16="http://schemas.microsoft.com/office/drawing/2014/main" id="{6E97199D-092A-ECDA-9E67-464C08C075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196" name="Freeform 9">
              <a:extLst>
                <a:ext uri="{FF2B5EF4-FFF2-40B4-BE49-F238E27FC236}">
                  <a16:creationId xmlns:a16="http://schemas.microsoft.com/office/drawing/2014/main" id="{146E44DD-D41E-95DC-BEE5-AAFBBA8686F3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197" name="Group 10">
              <a:extLst>
                <a:ext uri="{FF2B5EF4-FFF2-40B4-BE49-F238E27FC236}">
                  <a16:creationId xmlns:a16="http://schemas.microsoft.com/office/drawing/2014/main" id="{527C19F7-5C5E-427C-63E0-8C572D2B9C41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01" name="Freeform 11">
                <a:extLst>
                  <a:ext uri="{FF2B5EF4-FFF2-40B4-BE49-F238E27FC236}">
                    <a16:creationId xmlns:a16="http://schemas.microsoft.com/office/drawing/2014/main" id="{0C91E63B-DCD2-F976-024F-B8C2973BCF9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2" name="TextBox 12">
                <a:extLst>
                  <a:ext uri="{FF2B5EF4-FFF2-40B4-BE49-F238E27FC236}">
                    <a16:creationId xmlns:a16="http://schemas.microsoft.com/office/drawing/2014/main" id="{86E1D799-544F-6AEB-BF38-8911A07272D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198" name="Group 13">
              <a:extLst>
                <a:ext uri="{FF2B5EF4-FFF2-40B4-BE49-F238E27FC236}">
                  <a16:creationId xmlns:a16="http://schemas.microsoft.com/office/drawing/2014/main" id="{75BF2F55-1E1D-F95C-9065-E53BBA0DE0A4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199" name="Freeform 14">
                <a:extLst>
                  <a:ext uri="{FF2B5EF4-FFF2-40B4-BE49-F238E27FC236}">
                    <a16:creationId xmlns:a16="http://schemas.microsoft.com/office/drawing/2014/main" id="{5445DBD2-22C5-1B22-AB56-EEAE525B11A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0" name="TextBox 15">
                <a:extLst>
                  <a:ext uri="{FF2B5EF4-FFF2-40B4-BE49-F238E27FC236}">
                    <a16:creationId xmlns:a16="http://schemas.microsoft.com/office/drawing/2014/main" id="{82B3B346-2DD1-103E-84B6-3449EF3E1254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03" name="Freeform 23">
            <a:extLst>
              <a:ext uri="{FF2B5EF4-FFF2-40B4-BE49-F238E27FC236}">
                <a16:creationId xmlns:a16="http://schemas.microsoft.com/office/drawing/2014/main" id="{F4E28B50-5B90-426E-253E-7F1F943C4DF3}"/>
              </a:ext>
            </a:extLst>
          </p:cNvPr>
          <p:cNvSpPr/>
          <p:nvPr/>
        </p:nvSpPr>
        <p:spPr>
          <a:xfrm flipH="1">
            <a:off x="4953000" y="3836021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04" name="Picture 203" descr="A picture containing shape&#10;&#10;Description automatically generated">
            <a:extLst>
              <a:ext uri="{FF2B5EF4-FFF2-40B4-BE49-F238E27FC236}">
                <a16:creationId xmlns:a16="http://schemas.microsoft.com/office/drawing/2014/main" id="{6440D5E4-4B11-AD98-A114-51097418792D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3882937" y="4208695"/>
            <a:ext cx="321362" cy="277934"/>
          </a:xfrm>
          <a:prstGeom prst="rect">
            <a:avLst/>
          </a:prstGeom>
        </p:spPr>
      </p:pic>
      <p:sp>
        <p:nvSpPr>
          <p:cNvPr id="205" name="Freeform 44">
            <a:extLst>
              <a:ext uri="{FF2B5EF4-FFF2-40B4-BE49-F238E27FC236}">
                <a16:creationId xmlns:a16="http://schemas.microsoft.com/office/drawing/2014/main" id="{22E1769E-A1D1-FEC5-0986-06F3790B25AF}"/>
              </a:ext>
            </a:extLst>
          </p:cNvPr>
          <p:cNvSpPr/>
          <p:nvPr/>
        </p:nvSpPr>
        <p:spPr>
          <a:xfrm>
            <a:off x="3886370" y="4545683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6" name="Freeform 44">
            <a:extLst>
              <a:ext uri="{FF2B5EF4-FFF2-40B4-BE49-F238E27FC236}">
                <a16:creationId xmlns:a16="http://schemas.microsoft.com/office/drawing/2014/main" id="{FF1189D5-40FE-E8DD-A44A-9651F5E5B605}"/>
              </a:ext>
            </a:extLst>
          </p:cNvPr>
          <p:cNvSpPr/>
          <p:nvPr/>
        </p:nvSpPr>
        <p:spPr>
          <a:xfrm>
            <a:off x="5487483" y="4663647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7" name="Freeform 44">
            <a:extLst>
              <a:ext uri="{FF2B5EF4-FFF2-40B4-BE49-F238E27FC236}">
                <a16:creationId xmlns:a16="http://schemas.microsoft.com/office/drawing/2014/main" id="{47ED0AE4-DA4D-A3E2-841C-1DD378AC4726}"/>
              </a:ext>
            </a:extLst>
          </p:cNvPr>
          <p:cNvSpPr/>
          <p:nvPr/>
        </p:nvSpPr>
        <p:spPr>
          <a:xfrm>
            <a:off x="2543485" y="4545683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8" name="Freeform 44">
            <a:extLst>
              <a:ext uri="{FF2B5EF4-FFF2-40B4-BE49-F238E27FC236}">
                <a16:creationId xmlns:a16="http://schemas.microsoft.com/office/drawing/2014/main" id="{02A7F669-13CC-FFB1-4592-2B66CD5D160C}"/>
              </a:ext>
            </a:extLst>
          </p:cNvPr>
          <p:cNvSpPr/>
          <p:nvPr/>
        </p:nvSpPr>
        <p:spPr>
          <a:xfrm>
            <a:off x="2543485" y="4058758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09" name="Freeform 23">
            <a:extLst>
              <a:ext uri="{FF2B5EF4-FFF2-40B4-BE49-F238E27FC236}">
                <a16:creationId xmlns:a16="http://schemas.microsoft.com/office/drawing/2014/main" id="{72101E97-0146-E5B9-8595-D08D2AA99B2D}"/>
              </a:ext>
            </a:extLst>
          </p:cNvPr>
          <p:cNvSpPr/>
          <p:nvPr/>
        </p:nvSpPr>
        <p:spPr>
          <a:xfrm flipH="1">
            <a:off x="9173853" y="5008379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0" name="Freeform 44">
            <a:extLst>
              <a:ext uri="{FF2B5EF4-FFF2-40B4-BE49-F238E27FC236}">
                <a16:creationId xmlns:a16="http://schemas.microsoft.com/office/drawing/2014/main" id="{D981CC33-6B27-2C87-6CB3-8912FD393A36}"/>
              </a:ext>
            </a:extLst>
          </p:cNvPr>
          <p:cNvSpPr/>
          <p:nvPr/>
        </p:nvSpPr>
        <p:spPr>
          <a:xfrm>
            <a:off x="5330762" y="5114417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211" name="Freeform 44">
            <a:extLst>
              <a:ext uri="{FF2B5EF4-FFF2-40B4-BE49-F238E27FC236}">
                <a16:creationId xmlns:a16="http://schemas.microsoft.com/office/drawing/2014/main" id="{E1F5FA07-B152-F96D-B936-90397AAE142B}"/>
              </a:ext>
            </a:extLst>
          </p:cNvPr>
          <p:cNvSpPr/>
          <p:nvPr/>
        </p:nvSpPr>
        <p:spPr>
          <a:xfrm>
            <a:off x="8214010" y="5114417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12" name="Group 7">
            <a:extLst>
              <a:ext uri="{FF2B5EF4-FFF2-40B4-BE49-F238E27FC236}">
                <a16:creationId xmlns:a16="http://schemas.microsoft.com/office/drawing/2014/main" id="{1CD818F5-29A9-9BF8-C17B-3469990FC50B}"/>
              </a:ext>
            </a:extLst>
          </p:cNvPr>
          <p:cNvGrpSpPr/>
          <p:nvPr/>
        </p:nvGrpSpPr>
        <p:grpSpPr>
          <a:xfrm>
            <a:off x="6632829" y="4021193"/>
            <a:ext cx="284684" cy="271660"/>
            <a:chOff x="0" y="0"/>
            <a:chExt cx="3741232" cy="3821539"/>
          </a:xfrm>
        </p:grpSpPr>
        <p:sp>
          <p:nvSpPr>
            <p:cNvPr id="213" name="Freeform 8">
              <a:extLst>
                <a:ext uri="{FF2B5EF4-FFF2-40B4-BE49-F238E27FC236}">
                  <a16:creationId xmlns:a16="http://schemas.microsoft.com/office/drawing/2014/main" id="{30ED6203-80DF-5F11-D022-8DDFE42B070E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14" name="Freeform 9">
              <a:extLst>
                <a:ext uri="{FF2B5EF4-FFF2-40B4-BE49-F238E27FC236}">
                  <a16:creationId xmlns:a16="http://schemas.microsoft.com/office/drawing/2014/main" id="{C4EB8384-69FD-166E-464C-1ABC927FF59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15" name="Group 10">
              <a:extLst>
                <a:ext uri="{FF2B5EF4-FFF2-40B4-BE49-F238E27FC236}">
                  <a16:creationId xmlns:a16="http://schemas.microsoft.com/office/drawing/2014/main" id="{19E31C94-0CE2-B469-8586-87B4C91B058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19" name="Freeform 11">
                <a:extLst>
                  <a:ext uri="{FF2B5EF4-FFF2-40B4-BE49-F238E27FC236}">
                    <a16:creationId xmlns:a16="http://schemas.microsoft.com/office/drawing/2014/main" id="{838D3559-F613-FC80-00AE-D54A28E7645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0" name="TextBox 12">
                <a:extLst>
                  <a:ext uri="{FF2B5EF4-FFF2-40B4-BE49-F238E27FC236}">
                    <a16:creationId xmlns:a16="http://schemas.microsoft.com/office/drawing/2014/main" id="{8B323955-6100-A261-69AA-EA478A96929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16" name="Group 13">
              <a:extLst>
                <a:ext uri="{FF2B5EF4-FFF2-40B4-BE49-F238E27FC236}">
                  <a16:creationId xmlns:a16="http://schemas.microsoft.com/office/drawing/2014/main" id="{F1586268-20E6-C72F-D0E0-B08B99DFEE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7" name="Freeform 14">
                <a:extLst>
                  <a:ext uri="{FF2B5EF4-FFF2-40B4-BE49-F238E27FC236}">
                    <a16:creationId xmlns:a16="http://schemas.microsoft.com/office/drawing/2014/main" id="{4770FE74-C928-402D-ABDB-D76BE2A96A65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18" name="TextBox 15">
                <a:extLst>
                  <a:ext uri="{FF2B5EF4-FFF2-40B4-BE49-F238E27FC236}">
                    <a16:creationId xmlns:a16="http://schemas.microsoft.com/office/drawing/2014/main" id="{7996F846-A0C5-C022-F113-F8966EC1AD6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221" name="Freeform 23">
            <a:extLst>
              <a:ext uri="{FF2B5EF4-FFF2-40B4-BE49-F238E27FC236}">
                <a16:creationId xmlns:a16="http://schemas.microsoft.com/office/drawing/2014/main" id="{FDF4FE77-E5AA-6BD3-6687-6ACCEC544014}"/>
              </a:ext>
            </a:extLst>
          </p:cNvPr>
          <p:cNvSpPr/>
          <p:nvPr/>
        </p:nvSpPr>
        <p:spPr>
          <a:xfrm flipH="1">
            <a:off x="7892610" y="4502503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pic>
        <p:nvPicPr>
          <p:cNvPr id="222" name="Picture 221" descr="A picture containing shape&#10;&#10;Description automatically generated">
            <a:extLst>
              <a:ext uri="{FF2B5EF4-FFF2-40B4-BE49-F238E27FC236}">
                <a16:creationId xmlns:a16="http://schemas.microsoft.com/office/drawing/2014/main" id="{ECF0529A-A171-20FD-C730-084093F68EA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79192">
            <a:off x="4829861" y="5393077"/>
            <a:ext cx="321362" cy="277934"/>
          </a:xfrm>
          <a:prstGeom prst="rect">
            <a:avLst/>
          </a:prstGeom>
        </p:spPr>
      </p:pic>
      <p:sp>
        <p:nvSpPr>
          <p:cNvPr id="223" name="Freeform 23">
            <a:extLst>
              <a:ext uri="{FF2B5EF4-FFF2-40B4-BE49-F238E27FC236}">
                <a16:creationId xmlns:a16="http://schemas.microsoft.com/office/drawing/2014/main" id="{5FEDF0ED-B959-30DA-43E5-0CF0D391BC9F}"/>
              </a:ext>
            </a:extLst>
          </p:cNvPr>
          <p:cNvSpPr/>
          <p:nvPr/>
        </p:nvSpPr>
        <p:spPr>
          <a:xfrm flipH="1">
            <a:off x="3085028" y="5378977"/>
            <a:ext cx="275418" cy="288397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224" name="Group 7">
            <a:extLst>
              <a:ext uri="{FF2B5EF4-FFF2-40B4-BE49-F238E27FC236}">
                <a16:creationId xmlns:a16="http://schemas.microsoft.com/office/drawing/2014/main" id="{176BF588-D8B2-D3D2-F624-EE7BE434BEBD}"/>
              </a:ext>
            </a:extLst>
          </p:cNvPr>
          <p:cNvGrpSpPr/>
          <p:nvPr/>
        </p:nvGrpSpPr>
        <p:grpSpPr>
          <a:xfrm>
            <a:off x="1664333" y="5400812"/>
            <a:ext cx="284684" cy="271660"/>
            <a:chOff x="0" y="0"/>
            <a:chExt cx="3741232" cy="3821539"/>
          </a:xfrm>
        </p:grpSpPr>
        <p:sp>
          <p:nvSpPr>
            <p:cNvPr id="225" name="Freeform 8">
              <a:extLst>
                <a:ext uri="{FF2B5EF4-FFF2-40B4-BE49-F238E27FC236}">
                  <a16:creationId xmlns:a16="http://schemas.microsoft.com/office/drawing/2014/main" id="{E6E4AED2-F129-764A-5719-56468D2DEF3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226" name="Freeform 9">
              <a:extLst>
                <a:ext uri="{FF2B5EF4-FFF2-40B4-BE49-F238E27FC236}">
                  <a16:creationId xmlns:a16="http://schemas.microsoft.com/office/drawing/2014/main" id="{D93EB54D-C699-0BAA-E647-54E8A52BD272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27" name="Group 10">
              <a:extLst>
                <a:ext uri="{FF2B5EF4-FFF2-40B4-BE49-F238E27FC236}">
                  <a16:creationId xmlns:a16="http://schemas.microsoft.com/office/drawing/2014/main" id="{552A273A-09E7-71CE-2B83-DB88FA3CAF7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1" name="Freeform 11">
                <a:extLst>
                  <a:ext uri="{FF2B5EF4-FFF2-40B4-BE49-F238E27FC236}">
                    <a16:creationId xmlns:a16="http://schemas.microsoft.com/office/drawing/2014/main" id="{3C177D67-0AAD-264F-9539-59953B0A3296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2" name="TextBox 12">
                <a:extLst>
                  <a:ext uri="{FF2B5EF4-FFF2-40B4-BE49-F238E27FC236}">
                    <a16:creationId xmlns:a16="http://schemas.microsoft.com/office/drawing/2014/main" id="{9298BA28-7F68-69D5-E9F9-28586EFDD43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28" name="Group 13">
              <a:extLst>
                <a:ext uri="{FF2B5EF4-FFF2-40B4-BE49-F238E27FC236}">
                  <a16:creationId xmlns:a16="http://schemas.microsoft.com/office/drawing/2014/main" id="{EBB3139C-12B4-2FE0-6ED8-C3CB7AE3CC12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29" name="Freeform 14">
                <a:extLst>
                  <a:ext uri="{FF2B5EF4-FFF2-40B4-BE49-F238E27FC236}">
                    <a16:creationId xmlns:a16="http://schemas.microsoft.com/office/drawing/2014/main" id="{B30C2A64-908B-11B1-D9DB-64E4DD4A946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0" name="TextBox 15">
                <a:extLst>
                  <a:ext uri="{FF2B5EF4-FFF2-40B4-BE49-F238E27FC236}">
                    <a16:creationId xmlns:a16="http://schemas.microsoft.com/office/drawing/2014/main" id="{6E47E276-446F-0F4A-6683-A06E637D879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 dirty="0"/>
              </a:p>
            </p:txBody>
          </p:sp>
        </p:grpSp>
      </p:grpSp>
      <p:sp>
        <p:nvSpPr>
          <p:cNvPr id="3" name="Freeform 44">
            <a:extLst>
              <a:ext uri="{FF2B5EF4-FFF2-40B4-BE49-F238E27FC236}">
                <a16:creationId xmlns:a16="http://schemas.microsoft.com/office/drawing/2014/main" id="{1D8C9C2E-9C69-E890-5CCB-E4E4A6EBB3FA}"/>
              </a:ext>
            </a:extLst>
          </p:cNvPr>
          <p:cNvSpPr/>
          <p:nvPr/>
        </p:nvSpPr>
        <p:spPr>
          <a:xfrm>
            <a:off x="5365533" y="2879112"/>
            <a:ext cx="298341" cy="202038"/>
          </a:xfrm>
          <a:prstGeom prst="rect">
            <a:avLst/>
          </a:pr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74785" y="931985"/>
            <a:ext cx="87923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21/04/2025</a:t>
            </a:r>
          </a:p>
          <a:p>
            <a:r>
              <a:rPr lang="en-GB" sz="1100" dirty="0"/>
              <a:t>12/05/2025</a:t>
            </a:r>
          </a:p>
          <a:p>
            <a:r>
              <a:rPr lang="en-GB" sz="1100" dirty="0"/>
              <a:t>09/06/2025</a:t>
            </a:r>
          </a:p>
          <a:p>
            <a:r>
              <a:rPr lang="en-GB" sz="1100" dirty="0"/>
              <a:t>30/06/2025</a:t>
            </a:r>
          </a:p>
          <a:p>
            <a:r>
              <a:rPr lang="en-GB" sz="1100" dirty="0"/>
              <a:t>21/07/2025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4785" y="2565163"/>
            <a:ext cx="87923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28/04/2025</a:t>
            </a:r>
          </a:p>
          <a:p>
            <a:r>
              <a:rPr lang="en-GB" sz="1100" dirty="0"/>
              <a:t>19/05/2025</a:t>
            </a:r>
          </a:p>
          <a:p>
            <a:r>
              <a:rPr lang="en-GB" sz="1100" dirty="0"/>
              <a:t>16/06/2025</a:t>
            </a:r>
          </a:p>
          <a:p>
            <a:r>
              <a:rPr lang="en-GB" sz="1100" dirty="0"/>
              <a:t>07/07/2025</a:t>
            </a:r>
          </a:p>
          <a:p>
            <a:endParaRPr lang="en-GB" sz="1100" dirty="0"/>
          </a:p>
        </p:txBody>
      </p:sp>
      <p:sp>
        <p:nvSpPr>
          <p:cNvPr id="12" name="TextBox 11"/>
          <p:cNvSpPr txBox="1"/>
          <p:nvPr/>
        </p:nvSpPr>
        <p:spPr>
          <a:xfrm>
            <a:off x="474785" y="4204864"/>
            <a:ext cx="87923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05/05/2025</a:t>
            </a:r>
          </a:p>
          <a:p>
            <a:r>
              <a:rPr lang="en-GB" sz="1100" dirty="0"/>
              <a:t>02/06/2025</a:t>
            </a:r>
          </a:p>
          <a:p>
            <a:r>
              <a:rPr lang="en-GB" sz="1100" dirty="0"/>
              <a:t>23/06/2025</a:t>
            </a:r>
          </a:p>
          <a:p>
            <a:r>
              <a:rPr lang="en-GB" sz="1100" dirty="0"/>
              <a:t>14/07/2025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1526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E6C122-D2F0-6BC5-5939-73A56A165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colorful weekly calendar with a cartoon landscape&#10;&#10;Description automatically generated with medium confidence">
            <a:extLst>
              <a:ext uri="{FF2B5EF4-FFF2-40B4-BE49-F238E27FC236}">
                <a16:creationId xmlns:a16="http://schemas.microsoft.com/office/drawing/2014/main" id="{F1548477-1ADB-221F-638F-34526FCF3D9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1DFA2EE-5D5A-59A1-9E07-BAD2F55C26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495835"/>
              </p:ext>
            </p:extLst>
          </p:nvPr>
        </p:nvGraphicFramePr>
        <p:xfrm>
          <a:off x="2526788" y="558279"/>
          <a:ext cx="7020000" cy="1425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9412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48588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V160</a:t>
                      </a:r>
                    </a:p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Tomato and Lentil Pasta Sauce</a:t>
                      </a:r>
                      <a:r>
                        <a:rPr kumimoji="0" lang="en-GB" sz="700" b="0" i="1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C91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BBQ Chicken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Salads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Chicken and Vegetable Sausage,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B48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Bolognaise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Fishfingers or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Salmon Fishfingers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Chips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  <a:p>
                      <a:pPr algn="r"/>
                      <a:r>
                        <a:rPr lang="en-GB" sz="700" dirty="0">
                          <a:latin typeface="Century Gothic" panose="020B0502020202020204" pitchFamily="34" charset="0"/>
                        </a:rPr>
                        <a:t>Toppings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PK3 PK4 V85 V216</a:t>
                      </a:r>
                    </a:p>
                    <a:p>
                      <a:pPr algn="r"/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Pasta: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 SD11 SD9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V309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Mild Mexican Chilli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V204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oast Quorn,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Roast Potatoes,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V321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Chefs Special Chickpea Curry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V191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&amp; Bean Pasty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 &amp;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2312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Apple Flapjack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Summer Lemon Cake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Fruit Platter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D254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Savoury Cheese Scone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Jelly with Mandarins</a:t>
                      </a:r>
                    </a:p>
                  </a:txBody>
                  <a:tcPr marL="45720" marR="4572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DA59DC0-7AA7-B2F6-DA19-CD5FE32EA6B6}"/>
              </a:ext>
            </a:extLst>
          </p:cNvPr>
          <p:cNvSpPr txBox="1"/>
          <p:nvPr/>
        </p:nvSpPr>
        <p:spPr>
          <a:xfrm>
            <a:off x="1513094" y="511140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48FAA3D-C1DB-742C-279A-E1CFC193EED2}"/>
              </a:ext>
            </a:extLst>
          </p:cNvPr>
          <p:cNvSpPr txBox="1"/>
          <p:nvPr/>
        </p:nvSpPr>
        <p:spPr>
          <a:xfrm>
            <a:off x="299447" y="75762"/>
            <a:ext cx="1361283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Spring Summer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dirty="0">
                <a:solidFill>
                  <a:schemeClr val="bg1"/>
                </a:solidFill>
                <a:latin typeface="Century Gothic"/>
              </a:rPr>
              <a:t>2025</a:t>
            </a:r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latin typeface="Century Gothic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660B248C-BD5F-11D7-ED69-01EA0E5E1A70}"/>
              </a:ext>
            </a:extLst>
          </p:cNvPr>
          <p:cNvSpPr txBox="1"/>
          <p:nvPr/>
        </p:nvSpPr>
        <p:spPr>
          <a:xfrm>
            <a:off x="1527089" y="2151445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E2F129A-1E57-B24E-2E09-162536729EFD}"/>
              </a:ext>
            </a:extLst>
          </p:cNvPr>
          <p:cNvSpPr txBox="1"/>
          <p:nvPr/>
        </p:nvSpPr>
        <p:spPr>
          <a:xfrm>
            <a:off x="1527089" y="3785701"/>
            <a:ext cx="98069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One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Option Two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Vegetables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750" b="1" dirty="0">
              <a:solidFill>
                <a:prstClr val="black"/>
              </a:solidFill>
              <a:latin typeface="Century Gothic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Dessert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9673E03-E356-7FD0-82CA-2B1F2E3111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076137"/>
              </p:ext>
            </p:extLst>
          </p:nvPr>
        </p:nvGraphicFramePr>
        <p:xfrm>
          <a:off x="2526788" y="2151445"/>
          <a:ext cx="7020000" cy="153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V108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Lentil and Sweet Potato Curry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P3 C6 SD187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Pork or Chicken Hot Dog with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 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C4 C5 T1 B4 P5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Roast of the Day,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SD40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Stuffing,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Roast Potatoes,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SD118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Gravy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C111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Chef Special Chicken and Chickpea Korma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highlight>
                          <a:srgbClr val="FFD3CC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F3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Battered Fish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SD5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Chips &amp;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SD14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Tomato Sauce</a:t>
                      </a:r>
                      <a:endParaRPr kumimoji="0" lang="en-GB" sz="7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V231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Cheese and Tomato Pizza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SD92 SB8 SD126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Salads</a:t>
                      </a:r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V244 SD187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Vegan Hot Dog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SD6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Wedges &amp;</a:t>
                      </a:r>
                      <a:r>
                        <a:rPr lang="en-US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SD14 </a:t>
                      </a:r>
                      <a:r>
                        <a:rPr lang="en-US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Tomato Sauce</a:t>
                      </a: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Lentil and Vegetable Soya Roast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Roast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Spaghetti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V237 V225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Meatballs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V113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Tomato Quiche with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Chips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D177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Iced Vanilla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D259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Strawberry and Apple Crumble with Custard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Freshly Chopped Fruit Salad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D166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Peaches and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D13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Ice Cream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D57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Vanilla Shortbread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A6F2A6B-026A-4C9D-6FC4-13E1BB0032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927992"/>
              </p:ext>
            </p:extLst>
          </p:nvPr>
        </p:nvGraphicFramePr>
        <p:xfrm>
          <a:off x="2526788" y="3787032"/>
          <a:ext cx="7020000" cy="1546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4000">
                  <a:extLst>
                    <a:ext uri="{9D8B030D-6E8A-4147-A177-3AD203B41FA5}">
                      <a16:colId xmlns:a16="http://schemas.microsoft.com/office/drawing/2014/main" val="426743384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888228126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470962500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3633866263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4088356186"/>
                    </a:ext>
                  </a:extLst>
                </a:gridCol>
              </a:tblGrid>
              <a:tr h="4363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V323 </a:t>
                      </a:r>
                      <a:r>
                        <a:rPr lang="en-GB" sz="700" b="1">
                          <a:solidFill>
                            <a:schemeClr val="tx1"/>
                          </a:solidFill>
                          <a:latin typeface="Century Gothic"/>
                        </a:rPr>
                        <a:t>SD17 </a:t>
                      </a:r>
                      <a:r>
                        <a:rPr lang="en-GB" sz="700" b="0">
                          <a:solidFill>
                            <a:schemeClr val="tx1"/>
                          </a:solidFill>
                          <a:latin typeface="Century Gothic"/>
                        </a:rPr>
                        <a:t>Bean Burger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/>
                        </a:rPr>
                        <a:t>SD6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/>
                        </a:rPr>
                        <a:t>Potato Wedges</a:t>
                      </a:r>
                    </a:p>
                    <a:p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NEW C114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Thai Chicken Curry with </a:t>
                      </a:r>
                      <a:r>
                        <a:rPr kumimoji="0" lang="en-GB" sz="7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SD84 </a:t>
                      </a: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Rice </a:t>
                      </a:r>
                      <a:endParaRPr lang="en-GB" sz="7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T1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Turkey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,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SD40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 Stuffing,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Roast Potatoes &amp; </a:t>
                      </a:r>
                      <a:r>
                        <a:rPr lang="en-GB" sz="700" b="1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b="0" dirty="0">
                          <a:solidFill>
                            <a:prstClr val="black"/>
                          </a:solidFill>
                          <a:latin typeface="Century Gothic" panose="020B0502020202020204" pitchFamily="34" charset="0"/>
                        </a:rPr>
                        <a:t>Gravy</a:t>
                      </a:r>
                      <a:endParaRPr kumimoji="0" lang="en-GB" sz="7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NEW GR6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Macaroni Pastitsio 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  <a:endParaRPr lang="en-US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F7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Breaded Fish and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Chips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dirty="0">
                        <a:solidFill>
                          <a:schemeClr val="tx1"/>
                        </a:solidFill>
                        <a:highlight>
                          <a:srgbClr val="00FF00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5814051"/>
                  </a:ext>
                </a:extLst>
              </a:tr>
              <a:tr h="436390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V233 SD11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Vegan Bolognaise 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NEW V322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Chefs Special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Five Bean Jollof Rice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700" b="0" i="0" u="none" strike="noStrike" noProof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V232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Veg Wellington,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SD82 </a:t>
                      </a:r>
                      <a:r>
                        <a:rPr lang="en-GB" sz="700" b="0" dirty="0">
                          <a:latin typeface="Century Gothic" panose="020B0502020202020204" pitchFamily="34" charset="0"/>
                        </a:rPr>
                        <a:t>Roast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Potatoes &amp; </a:t>
                      </a: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SD118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Gravy</a:t>
                      </a:r>
                      <a:endParaRPr lang="en-US" sz="700" b="1" i="0" u="none" strike="noStrike" noProof="0" dirty="0">
                        <a:solidFill>
                          <a:srgbClr val="00B05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GR2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Spinach and Cheese Whirl with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SD84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Rice,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GR4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Greek Salad and </a:t>
                      </a:r>
                      <a:r>
                        <a:rPr lang="en-GB" sz="700" b="1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GR3 </a:t>
                      </a:r>
                      <a:r>
                        <a:rPr lang="en-GB" sz="700" b="0" i="0" u="none" strike="noStrike" noProof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Tzatziki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V249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All Day Vegetarian Breakfast </a:t>
                      </a:r>
                    </a:p>
                    <a:p>
                      <a:pPr algn="ctr"/>
                      <a:endParaRPr lang="en-GB" sz="7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4041952"/>
                  </a:ext>
                </a:extLst>
              </a:tr>
              <a:tr h="1911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7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Vegetables of the Day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5931974"/>
                  </a:ext>
                </a:extLst>
              </a:tr>
              <a:tr h="312318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D207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Pear &amp; Cocoa Upside Down Cake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D56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Cheese and Crackers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D224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 Fruit Medley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D233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Jam and Coconut Sponge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latin typeface="Century Gothic" panose="020B0502020202020204" pitchFamily="34" charset="0"/>
                        </a:rPr>
                        <a:t>D85 </a:t>
                      </a:r>
                      <a:r>
                        <a:rPr lang="en-GB" sz="700" dirty="0">
                          <a:latin typeface="Century Gothic" panose="020B0502020202020204" pitchFamily="34" charset="0"/>
                        </a:rPr>
                        <a:t>Oaty Cookie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74613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735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NOTES xmlns="cc315347-6dc2-4f31-871c-4fac13c8e90b" xsi:nil="true"/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>Menu</Tag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B72B72-EFE2-4371-B500-B2B9B1CA3EDB}">
  <ds:schemaRefs>
    <ds:schemaRef ds:uri="http://schemas.microsoft.com/office/2006/documentManagement/types"/>
    <ds:schemaRef ds:uri="http://schemas.microsoft.com/office/infopath/2007/PartnerControls"/>
    <ds:schemaRef ds:uri="abd9c013-afd4-4605-a7aa-45ecbe72d026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openxmlformats.org/package/2006/metadata/core-properties"/>
    <ds:schemaRef ds:uri="cc315347-6dc2-4f31-871c-4fac13c8e90b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F3B77C8-D009-4C71-AF41-9AEBDEBFFF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11837</TotalTime>
  <Words>833</Words>
  <Application>Microsoft Office PowerPoint</Application>
  <PresentationFormat>A4 Paper (210x297 mm)</PresentationFormat>
  <Paragraphs>237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Jagjit Nagra</cp:lastModifiedBy>
  <cp:revision>35</cp:revision>
  <cp:lastPrinted>2025-03-26T15:52:25Z</cp:lastPrinted>
  <dcterms:created xsi:type="dcterms:W3CDTF">2014-08-19T19:35:20Z</dcterms:created>
  <dcterms:modified xsi:type="dcterms:W3CDTF">2025-04-03T15:20:59Z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